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56" r:id="rId2"/>
    <p:sldId id="258" r:id="rId3"/>
    <p:sldId id="274" r:id="rId4"/>
    <p:sldId id="277" r:id="rId5"/>
    <p:sldId id="280" r:id="rId6"/>
    <p:sldId id="522" r:id="rId7"/>
    <p:sldId id="515" r:id="rId8"/>
    <p:sldId id="279" r:id="rId9"/>
    <p:sldId id="275" r:id="rId10"/>
    <p:sldId id="278" r:id="rId11"/>
    <p:sldId id="511" r:id="rId12"/>
    <p:sldId id="506" r:id="rId13"/>
    <p:sldId id="523" r:id="rId14"/>
    <p:sldId id="269" r:id="rId15"/>
    <p:sldId id="271" r:id="rId16"/>
    <p:sldId id="524" r:id="rId17"/>
    <p:sldId id="525"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FF"/>
    <a:srgbClr val="9933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91" autoAdjust="0"/>
  </p:normalViewPr>
  <p:slideViewPr>
    <p:cSldViewPr>
      <p:cViewPr varScale="1">
        <p:scale>
          <a:sx n="73" d="100"/>
          <a:sy n="73" d="100"/>
        </p:scale>
        <p:origin x="129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15B869-DD3D-4F9A-845E-37008CADBDA3}" type="doc">
      <dgm:prSet loTypeId="urn:microsoft.com/office/officeart/2005/8/layout/vList3#1" loCatId="list" qsTypeId="urn:microsoft.com/office/officeart/2005/8/quickstyle/simple1" qsCatId="simple" csTypeId="urn:microsoft.com/office/officeart/2005/8/colors/accent1_2" csCatId="accent1" phldr="1"/>
      <dgm:spPr/>
      <dgm:t>
        <a:bodyPr/>
        <a:lstStyle/>
        <a:p>
          <a:endParaRPr lang="en-GB"/>
        </a:p>
      </dgm:t>
    </dgm:pt>
    <dgm:pt modelId="{9FD4823C-6633-4D35-A344-454BAB211EA5}">
      <dgm:prSet phldrT="[Text]"/>
      <dgm:spPr>
        <a:solidFill>
          <a:srgbClr val="993300"/>
        </a:solidFill>
      </dgm:spPr>
      <dgm:t>
        <a:bodyPr/>
        <a:lstStyle/>
        <a:p>
          <a:r>
            <a:rPr lang="en-GB" b="1" dirty="0">
              <a:solidFill>
                <a:schemeClr val="tx1"/>
              </a:solidFill>
            </a:rPr>
            <a:t>Identify and use </a:t>
          </a:r>
          <a:r>
            <a:rPr lang="en-GB" dirty="0">
              <a:solidFill>
                <a:schemeClr val="tx1"/>
              </a:solidFill>
            </a:rPr>
            <a:t>new key words appropriately</a:t>
          </a:r>
        </a:p>
      </dgm:t>
    </dgm:pt>
    <dgm:pt modelId="{753396D8-EBD5-4F27-9343-CF11EB016B16}" type="parTrans" cxnId="{BF268D77-CE5D-48D6-A935-336C3F557B63}">
      <dgm:prSet/>
      <dgm:spPr/>
      <dgm:t>
        <a:bodyPr/>
        <a:lstStyle/>
        <a:p>
          <a:endParaRPr lang="en-GB">
            <a:solidFill>
              <a:schemeClr val="tx1"/>
            </a:solidFill>
          </a:endParaRPr>
        </a:p>
      </dgm:t>
    </dgm:pt>
    <dgm:pt modelId="{9F22AE9C-4ECB-4640-92F3-A905963B57B3}" type="sibTrans" cxnId="{BF268D77-CE5D-48D6-A935-336C3F557B63}">
      <dgm:prSet/>
      <dgm:spPr/>
      <dgm:t>
        <a:bodyPr/>
        <a:lstStyle/>
        <a:p>
          <a:endParaRPr lang="en-GB">
            <a:solidFill>
              <a:schemeClr val="tx1"/>
            </a:solidFill>
          </a:endParaRPr>
        </a:p>
      </dgm:t>
    </dgm:pt>
    <dgm:pt modelId="{E9566A28-5ACD-4B1E-B51E-16F349058315}">
      <dgm:prSet phldrT="[Text]"/>
      <dgm:spPr>
        <a:solidFill>
          <a:schemeClr val="bg1">
            <a:lumMod val="65000"/>
          </a:schemeClr>
        </a:solidFill>
      </dgm:spPr>
      <dgm:t>
        <a:bodyPr/>
        <a:lstStyle/>
        <a:p>
          <a:r>
            <a:rPr lang="en-GB" b="1" dirty="0">
              <a:solidFill>
                <a:schemeClr val="tx1"/>
              </a:solidFill>
            </a:rPr>
            <a:t>Understand and explain</a:t>
          </a:r>
          <a:r>
            <a:rPr lang="en-GB" b="0" dirty="0">
              <a:solidFill>
                <a:schemeClr val="tx1"/>
              </a:solidFill>
            </a:rPr>
            <a:t> how a meander is formed</a:t>
          </a:r>
        </a:p>
      </dgm:t>
    </dgm:pt>
    <dgm:pt modelId="{DDF75108-4826-4E19-BC05-2F2551D66BDE}" type="parTrans" cxnId="{8B876A7B-5612-4D63-905B-BA609B3A4568}">
      <dgm:prSet/>
      <dgm:spPr/>
      <dgm:t>
        <a:bodyPr/>
        <a:lstStyle/>
        <a:p>
          <a:endParaRPr lang="en-GB">
            <a:solidFill>
              <a:schemeClr val="tx1"/>
            </a:solidFill>
          </a:endParaRPr>
        </a:p>
      </dgm:t>
    </dgm:pt>
    <dgm:pt modelId="{0F68EBD7-9387-4235-80C9-0DD7D3D93741}" type="sibTrans" cxnId="{8B876A7B-5612-4D63-905B-BA609B3A4568}">
      <dgm:prSet/>
      <dgm:spPr/>
      <dgm:t>
        <a:bodyPr/>
        <a:lstStyle/>
        <a:p>
          <a:endParaRPr lang="en-GB">
            <a:solidFill>
              <a:schemeClr val="tx1"/>
            </a:solidFill>
          </a:endParaRPr>
        </a:p>
      </dgm:t>
    </dgm:pt>
    <dgm:pt modelId="{37802A34-3BF2-4FE0-84F3-AFEDA7E54ED3}">
      <dgm:prSet phldrT="[Text]"/>
      <dgm:spPr>
        <a:solidFill>
          <a:srgbClr val="FFC000"/>
        </a:solidFill>
      </dgm:spPr>
      <dgm:t>
        <a:bodyPr/>
        <a:lstStyle/>
        <a:p>
          <a:r>
            <a:rPr lang="en-GB" b="1" dirty="0">
              <a:solidFill>
                <a:schemeClr val="tx1"/>
              </a:solidFill>
            </a:rPr>
            <a:t>Predict </a:t>
          </a:r>
          <a:r>
            <a:rPr lang="en-GB" b="0" dirty="0">
              <a:solidFill>
                <a:schemeClr val="tx1"/>
              </a:solidFill>
            </a:rPr>
            <a:t>what might happen in the future if meanders keep growing</a:t>
          </a:r>
        </a:p>
      </dgm:t>
    </dgm:pt>
    <dgm:pt modelId="{35410B36-DF1C-410A-A48F-714BD9E8FD79}" type="parTrans" cxnId="{207D6D4C-644A-4A0D-93DE-28C39B99DE40}">
      <dgm:prSet/>
      <dgm:spPr/>
      <dgm:t>
        <a:bodyPr/>
        <a:lstStyle/>
        <a:p>
          <a:endParaRPr lang="en-GB">
            <a:solidFill>
              <a:schemeClr val="tx1"/>
            </a:solidFill>
          </a:endParaRPr>
        </a:p>
      </dgm:t>
    </dgm:pt>
    <dgm:pt modelId="{EC601FC1-B93A-4869-A701-034A52409E6D}" type="sibTrans" cxnId="{207D6D4C-644A-4A0D-93DE-28C39B99DE40}">
      <dgm:prSet/>
      <dgm:spPr/>
      <dgm:t>
        <a:bodyPr/>
        <a:lstStyle/>
        <a:p>
          <a:endParaRPr lang="en-GB">
            <a:solidFill>
              <a:schemeClr val="tx1"/>
            </a:solidFill>
          </a:endParaRPr>
        </a:p>
      </dgm:t>
    </dgm:pt>
    <dgm:pt modelId="{4188A397-039A-4944-A31B-619A33B4E98A}" type="pres">
      <dgm:prSet presAssocID="{C915B869-DD3D-4F9A-845E-37008CADBDA3}" presName="linearFlow" presStyleCnt="0">
        <dgm:presLayoutVars>
          <dgm:dir/>
          <dgm:resizeHandles val="exact"/>
        </dgm:presLayoutVars>
      </dgm:prSet>
      <dgm:spPr/>
      <dgm:t>
        <a:bodyPr/>
        <a:lstStyle/>
        <a:p>
          <a:endParaRPr lang="en-US"/>
        </a:p>
      </dgm:t>
    </dgm:pt>
    <dgm:pt modelId="{30A768FF-5486-451C-8D28-3E402F996E53}" type="pres">
      <dgm:prSet presAssocID="{9FD4823C-6633-4D35-A344-454BAB211EA5}" presName="composite" presStyleCnt="0"/>
      <dgm:spPr/>
    </dgm:pt>
    <dgm:pt modelId="{310A4C49-36CF-424D-A405-8412F3B9523B}" type="pres">
      <dgm:prSet presAssocID="{9FD4823C-6633-4D35-A344-454BAB211EA5}" presName="imgShp"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t="-10000" b="-10000"/>
          </a:stretch>
        </a:blipFill>
      </dgm:spPr>
    </dgm:pt>
    <dgm:pt modelId="{4847FBB8-04B6-434D-9662-884FE21BE275}" type="pres">
      <dgm:prSet presAssocID="{9FD4823C-6633-4D35-A344-454BAB211EA5}" presName="txShp" presStyleLbl="node1" presStyleIdx="0" presStyleCnt="3">
        <dgm:presLayoutVars>
          <dgm:bulletEnabled val="1"/>
        </dgm:presLayoutVars>
      </dgm:prSet>
      <dgm:spPr/>
      <dgm:t>
        <a:bodyPr/>
        <a:lstStyle/>
        <a:p>
          <a:endParaRPr lang="en-US"/>
        </a:p>
      </dgm:t>
    </dgm:pt>
    <dgm:pt modelId="{928B0000-EC6F-4E30-9993-6B3473C9815C}" type="pres">
      <dgm:prSet presAssocID="{9F22AE9C-4ECB-4640-92F3-A905963B57B3}" presName="spacing" presStyleCnt="0"/>
      <dgm:spPr/>
    </dgm:pt>
    <dgm:pt modelId="{28F82717-41E5-4994-8AC1-F747FDAE1959}" type="pres">
      <dgm:prSet presAssocID="{E9566A28-5ACD-4B1E-B51E-16F349058315}" presName="composite" presStyleCnt="0"/>
      <dgm:spPr/>
    </dgm:pt>
    <dgm:pt modelId="{45B99FEE-4E56-4314-A5B0-53E34C8B0149}" type="pres">
      <dgm:prSet presAssocID="{E9566A28-5ACD-4B1E-B51E-16F349058315}" presName="imgShp"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t="-10000" b="-10000"/>
          </a:stretch>
        </a:blipFill>
      </dgm:spPr>
    </dgm:pt>
    <dgm:pt modelId="{45D3CAE1-118A-4ACA-B71C-FB2DF82DDC8D}" type="pres">
      <dgm:prSet presAssocID="{E9566A28-5ACD-4B1E-B51E-16F349058315}" presName="txShp" presStyleLbl="node1" presStyleIdx="1" presStyleCnt="3">
        <dgm:presLayoutVars>
          <dgm:bulletEnabled val="1"/>
        </dgm:presLayoutVars>
      </dgm:prSet>
      <dgm:spPr/>
      <dgm:t>
        <a:bodyPr/>
        <a:lstStyle/>
        <a:p>
          <a:endParaRPr lang="en-US"/>
        </a:p>
      </dgm:t>
    </dgm:pt>
    <dgm:pt modelId="{0B3A8ADA-AB8C-4626-A697-CD7FE5B1590B}" type="pres">
      <dgm:prSet presAssocID="{0F68EBD7-9387-4235-80C9-0DD7D3D93741}" presName="spacing" presStyleCnt="0"/>
      <dgm:spPr/>
    </dgm:pt>
    <dgm:pt modelId="{8880477E-D9C6-468A-9CAA-BFC0164CA71A}" type="pres">
      <dgm:prSet presAssocID="{37802A34-3BF2-4FE0-84F3-AFEDA7E54ED3}" presName="composite" presStyleCnt="0"/>
      <dgm:spPr/>
    </dgm:pt>
    <dgm:pt modelId="{FABDD2E3-9646-4F44-9A2D-0484455B72C9}" type="pres">
      <dgm:prSet presAssocID="{37802A34-3BF2-4FE0-84F3-AFEDA7E54ED3}" presName="imgShp"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t="-12000" b="-12000"/>
          </a:stretch>
        </a:blipFill>
      </dgm:spPr>
    </dgm:pt>
    <dgm:pt modelId="{09FB03FA-59C9-4B18-AB5E-CA7E06E8A7D6}" type="pres">
      <dgm:prSet presAssocID="{37802A34-3BF2-4FE0-84F3-AFEDA7E54ED3}" presName="txShp" presStyleLbl="node1" presStyleIdx="2" presStyleCnt="3">
        <dgm:presLayoutVars>
          <dgm:bulletEnabled val="1"/>
        </dgm:presLayoutVars>
      </dgm:prSet>
      <dgm:spPr/>
      <dgm:t>
        <a:bodyPr/>
        <a:lstStyle/>
        <a:p>
          <a:endParaRPr lang="en-US"/>
        </a:p>
      </dgm:t>
    </dgm:pt>
  </dgm:ptLst>
  <dgm:cxnLst>
    <dgm:cxn modelId="{1FF1EBD6-F44B-4277-A0B3-CF03E55A621D}" type="presOf" srcId="{C915B869-DD3D-4F9A-845E-37008CADBDA3}" destId="{4188A397-039A-4944-A31B-619A33B4E98A}" srcOrd="0" destOrd="0" presId="urn:microsoft.com/office/officeart/2005/8/layout/vList3#1"/>
    <dgm:cxn modelId="{4CFE421D-55A1-496C-8AEB-2C8351E87CFC}" type="presOf" srcId="{37802A34-3BF2-4FE0-84F3-AFEDA7E54ED3}" destId="{09FB03FA-59C9-4B18-AB5E-CA7E06E8A7D6}" srcOrd="0" destOrd="0" presId="urn:microsoft.com/office/officeart/2005/8/layout/vList3#1"/>
    <dgm:cxn modelId="{8B876A7B-5612-4D63-905B-BA609B3A4568}" srcId="{C915B869-DD3D-4F9A-845E-37008CADBDA3}" destId="{E9566A28-5ACD-4B1E-B51E-16F349058315}" srcOrd="1" destOrd="0" parTransId="{DDF75108-4826-4E19-BC05-2F2551D66BDE}" sibTransId="{0F68EBD7-9387-4235-80C9-0DD7D3D93741}"/>
    <dgm:cxn modelId="{BF268D77-CE5D-48D6-A935-336C3F557B63}" srcId="{C915B869-DD3D-4F9A-845E-37008CADBDA3}" destId="{9FD4823C-6633-4D35-A344-454BAB211EA5}" srcOrd="0" destOrd="0" parTransId="{753396D8-EBD5-4F27-9343-CF11EB016B16}" sibTransId="{9F22AE9C-4ECB-4640-92F3-A905963B57B3}"/>
    <dgm:cxn modelId="{CF6E0C17-8C62-4B8D-A464-B6B65662613D}" type="presOf" srcId="{E9566A28-5ACD-4B1E-B51E-16F349058315}" destId="{45D3CAE1-118A-4ACA-B71C-FB2DF82DDC8D}" srcOrd="0" destOrd="0" presId="urn:microsoft.com/office/officeart/2005/8/layout/vList3#1"/>
    <dgm:cxn modelId="{207D6D4C-644A-4A0D-93DE-28C39B99DE40}" srcId="{C915B869-DD3D-4F9A-845E-37008CADBDA3}" destId="{37802A34-3BF2-4FE0-84F3-AFEDA7E54ED3}" srcOrd="2" destOrd="0" parTransId="{35410B36-DF1C-410A-A48F-714BD9E8FD79}" sibTransId="{EC601FC1-B93A-4869-A701-034A52409E6D}"/>
    <dgm:cxn modelId="{2C03BBF0-B139-44C6-BC94-E0020C36B9FE}" type="presOf" srcId="{9FD4823C-6633-4D35-A344-454BAB211EA5}" destId="{4847FBB8-04B6-434D-9662-884FE21BE275}" srcOrd="0" destOrd="0" presId="urn:microsoft.com/office/officeart/2005/8/layout/vList3#1"/>
    <dgm:cxn modelId="{0EE50A56-4585-47AA-854A-0F632A8DF2C7}" type="presParOf" srcId="{4188A397-039A-4944-A31B-619A33B4E98A}" destId="{30A768FF-5486-451C-8D28-3E402F996E53}" srcOrd="0" destOrd="0" presId="urn:microsoft.com/office/officeart/2005/8/layout/vList3#1"/>
    <dgm:cxn modelId="{00BB1E83-375A-495C-9FA0-599ECBF98FB0}" type="presParOf" srcId="{30A768FF-5486-451C-8D28-3E402F996E53}" destId="{310A4C49-36CF-424D-A405-8412F3B9523B}" srcOrd="0" destOrd="0" presId="urn:microsoft.com/office/officeart/2005/8/layout/vList3#1"/>
    <dgm:cxn modelId="{259F6E44-93AB-497B-9E12-64CC903E30D5}" type="presParOf" srcId="{30A768FF-5486-451C-8D28-3E402F996E53}" destId="{4847FBB8-04B6-434D-9662-884FE21BE275}" srcOrd="1" destOrd="0" presId="urn:microsoft.com/office/officeart/2005/8/layout/vList3#1"/>
    <dgm:cxn modelId="{11101640-D2A6-452A-B0D1-0C6CFD362C52}" type="presParOf" srcId="{4188A397-039A-4944-A31B-619A33B4E98A}" destId="{928B0000-EC6F-4E30-9993-6B3473C9815C}" srcOrd="1" destOrd="0" presId="urn:microsoft.com/office/officeart/2005/8/layout/vList3#1"/>
    <dgm:cxn modelId="{55114618-7CE2-41BD-97C4-F54A6D73F0D2}" type="presParOf" srcId="{4188A397-039A-4944-A31B-619A33B4E98A}" destId="{28F82717-41E5-4994-8AC1-F747FDAE1959}" srcOrd="2" destOrd="0" presId="urn:microsoft.com/office/officeart/2005/8/layout/vList3#1"/>
    <dgm:cxn modelId="{C92F4F8F-0D8F-4BE9-B2A1-C0BD55CBAA1D}" type="presParOf" srcId="{28F82717-41E5-4994-8AC1-F747FDAE1959}" destId="{45B99FEE-4E56-4314-A5B0-53E34C8B0149}" srcOrd="0" destOrd="0" presId="urn:microsoft.com/office/officeart/2005/8/layout/vList3#1"/>
    <dgm:cxn modelId="{BFEA5A1E-3F31-48AF-8048-734A92A2F54E}" type="presParOf" srcId="{28F82717-41E5-4994-8AC1-F747FDAE1959}" destId="{45D3CAE1-118A-4ACA-B71C-FB2DF82DDC8D}" srcOrd="1" destOrd="0" presId="urn:microsoft.com/office/officeart/2005/8/layout/vList3#1"/>
    <dgm:cxn modelId="{F9B1DE9D-2280-40C1-B317-FB59B59613CB}" type="presParOf" srcId="{4188A397-039A-4944-A31B-619A33B4E98A}" destId="{0B3A8ADA-AB8C-4626-A697-CD7FE5B1590B}" srcOrd="3" destOrd="0" presId="urn:microsoft.com/office/officeart/2005/8/layout/vList3#1"/>
    <dgm:cxn modelId="{9ABB8545-C7C1-4DB5-AC0E-2ED18398CCAC}" type="presParOf" srcId="{4188A397-039A-4944-A31B-619A33B4E98A}" destId="{8880477E-D9C6-468A-9CAA-BFC0164CA71A}" srcOrd="4" destOrd="0" presId="urn:microsoft.com/office/officeart/2005/8/layout/vList3#1"/>
    <dgm:cxn modelId="{C4328B87-E234-4E03-BBDA-CBB7829C75F1}" type="presParOf" srcId="{8880477E-D9C6-468A-9CAA-BFC0164CA71A}" destId="{FABDD2E3-9646-4F44-9A2D-0484455B72C9}" srcOrd="0" destOrd="0" presId="urn:microsoft.com/office/officeart/2005/8/layout/vList3#1"/>
    <dgm:cxn modelId="{82FEDC88-3F77-4D4A-B71F-E0E104F822DB}" type="presParOf" srcId="{8880477E-D9C6-468A-9CAA-BFC0164CA71A}" destId="{09FB03FA-59C9-4B18-AB5E-CA7E06E8A7D6}" srcOrd="1" destOrd="0" presId="urn:microsoft.com/office/officeart/2005/8/layout/vList3#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47FBB8-04B6-434D-9662-884FE21BE275}">
      <dsp:nvSpPr>
        <dsp:cNvPr id="0" name=""/>
        <dsp:cNvSpPr/>
      </dsp:nvSpPr>
      <dsp:spPr>
        <a:xfrm rot="10800000">
          <a:off x="1818298" y="562"/>
          <a:ext cx="5848236" cy="1380986"/>
        </a:xfrm>
        <a:prstGeom prst="homePlate">
          <a:avLst/>
        </a:prstGeom>
        <a:solidFill>
          <a:srgbClr val="9933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977" tIns="91440" rIns="170688" bIns="91440" numCol="1" spcCol="1270" anchor="ctr" anchorCtr="0">
          <a:noAutofit/>
        </a:bodyPr>
        <a:lstStyle/>
        <a:p>
          <a:pPr lvl="0" algn="ctr" defTabSz="1066800">
            <a:lnSpc>
              <a:spcPct val="90000"/>
            </a:lnSpc>
            <a:spcBef>
              <a:spcPct val="0"/>
            </a:spcBef>
            <a:spcAft>
              <a:spcPct val="35000"/>
            </a:spcAft>
          </a:pPr>
          <a:r>
            <a:rPr lang="en-GB" sz="2400" b="1" kern="1200" dirty="0">
              <a:solidFill>
                <a:schemeClr val="tx1"/>
              </a:solidFill>
            </a:rPr>
            <a:t>Identify and use </a:t>
          </a:r>
          <a:r>
            <a:rPr lang="en-GB" sz="2400" kern="1200" dirty="0">
              <a:solidFill>
                <a:schemeClr val="tx1"/>
              </a:solidFill>
            </a:rPr>
            <a:t>new key words appropriately</a:t>
          </a:r>
        </a:p>
      </dsp:txBody>
      <dsp:txXfrm rot="10800000">
        <a:off x="2163544" y="562"/>
        <a:ext cx="5502990" cy="1380986"/>
      </dsp:txXfrm>
    </dsp:sp>
    <dsp:sp modelId="{310A4C49-36CF-424D-A405-8412F3B9523B}">
      <dsp:nvSpPr>
        <dsp:cNvPr id="0" name=""/>
        <dsp:cNvSpPr/>
      </dsp:nvSpPr>
      <dsp:spPr>
        <a:xfrm>
          <a:off x="1127805" y="562"/>
          <a:ext cx="1380986" cy="1380986"/>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0000" b="-1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5D3CAE1-118A-4ACA-B71C-FB2DF82DDC8D}">
      <dsp:nvSpPr>
        <dsp:cNvPr id="0" name=""/>
        <dsp:cNvSpPr/>
      </dsp:nvSpPr>
      <dsp:spPr>
        <a:xfrm rot="10800000">
          <a:off x="1818298" y="1793782"/>
          <a:ext cx="5848236" cy="1380986"/>
        </a:xfrm>
        <a:prstGeom prst="homePlate">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977" tIns="91440" rIns="170688" bIns="91440" numCol="1" spcCol="1270" anchor="ctr" anchorCtr="0">
          <a:noAutofit/>
        </a:bodyPr>
        <a:lstStyle/>
        <a:p>
          <a:pPr lvl="0" algn="ctr" defTabSz="1066800">
            <a:lnSpc>
              <a:spcPct val="90000"/>
            </a:lnSpc>
            <a:spcBef>
              <a:spcPct val="0"/>
            </a:spcBef>
            <a:spcAft>
              <a:spcPct val="35000"/>
            </a:spcAft>
          </a:pPr>
          <a:r>
            <a:rPr lang="en-GB" sz="2400" b="1" kern="1200" dirty="0">
              <a:solidFill>
                <a:schemeClr val="tx1"/>
              </a:solidFill>
            </a:rPr>
            <a:t>Understand and explain</a:t>
          </a:r>
          <a:r>
            <a:rPr lang="en-GB" sz="2400" b="0" kern="1200" dirty="0">
              <a:solidFill>
                <a:schemeClr val="tx1"/>
              </a:solidFill>
            </a:rPr>
            <a:t> how a meander is formed</a:t>
          </a:r>
        </a:p>
      </dsp:txBody>
      <dsp:txXfrm rot="10800000">
        <a:off x="2163544" y="1793782"/>
        <a:ext cx="5502990" cy="1380986"/>
      </dsp:txXfrm>
    </dsp:sp>
    <dsp:sp modelId="{45B99FEE-4E56-4314-A5B0-53E34C8B0149}">
      <dsp:nvSpPr>
        <dsp:cNvPr id="0" name=""/>
        <dsp:cNvSpPr/>
      </dsp:nvSpPr>
      <dsp:spPr>
        <a:xfrm>
          <a:off x="1127805" y="1793782"/>
          <a:ext cx="1380986" cy="1380986"/>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10000" b="-1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9FB03FA-59C9-4B18-AB5E-CA7E06E8A7D6}">
      <dsp:nvSpPr>
        <dsp:cNvPr id="0" name=""/>
        <dsp:cNvSpPr/>
      </dsp:nvSpPr>
      <dsp:spPr>
        <a:xfrm rot="10800000">
          <a:off x="1818298" y="3587003"/>
          <a:ext cx="5848236" cy="1380986"/>
        </a:xfrm>
        <a:prstGeom prst="homePlat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8977" tIns="91440" rIns="170688" bIns="91440" numCol="1" spcCol="1270" anchor="ctr" anchorCtr="0">
          <a:noAutofit/>
        </a:bodyPr>
        <a:lstStyle/>
        <a:p>
          <a:pPr lvl="0" algn="ctr" defTabSz="1066800">
            <a:lnSpc>
              <a:spcPct val="90000"/>
            </a:lnSpc>
            <a:spcBef>
              <a:spcPct val="0"/>
            </a:spcBef>
            <a:spcAft>
              <a:spcPct val="35000"/>
            </a:spcAft>
          </a:pPr>
          <a:r>
            <a:rPr lang="en-GB" sz="2400" b="1" kern="1200" dirty="0">
              <a:solidFill>
                <a:schemeClr val="tx1"/>
              </a:solidFill>
            </a:rPr>
            <a:t>Predict </a:t>
          </a:r>
          <a:r>
            <a:rPr lang="en-GB" sz="2400" b="0" kern="1200" dirty="0">
              <a:solidFill>
                <a:schemeClr val="tx1"/>
              </a:solidFill>
            </a:rPr>
            <a:t>what might happen in the future if meanders keep growing</a:t>
          </a:r>
        </a:p>
      </dsp:txBody>
      <dsp:txXfrm rot="10800000">
        <a:off x="2163544" y="3587003"/>
        <a:ext cx="5502990" cy="1380986"/>
      </dsp:txXfrm>
    </dsp:sp>
    <dsp:sp modelId="{FABDD2E3-9646-4F44-9A2D-0484455B72C9}">
      <dsp:nvSpPr>
        <dsp:cNvPr id="0" name=""/>
        <dsp:cNvSpPr/>
      </dsp:nvSpPr>
      <dsp:spPr>
        <a:xfrm>
          <a:off x="1127805" y="3587003"/>
          <a:ext cx="1380986" cy="1380986"/>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12000" b="-1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ACDB7D-B448-4ECD-BF43-982F78059F50}" type="datetimeFigureOut">
              <a:rPr lang="en-GB" smtClean="0"/>
              <a:t>27/04/2020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2A2713-C151-47DA-83A7-A304508254B5}" type="slidenum">
              <a:rPr lang="en-GB" smtClean="0"/>
              <a:t>‹#›</a:t>
            </a:fld>
            <a:endParaRPr lang="en-GB"/>
          </a:p>
        </p:txBody>
      </p:sp>
    </p:spTree>
    <p:extLst>
      <p:ext uri="{BB962C8B-B14F-4D97-AF65-F5344CB8AC3E}">
        <p14:creationId xmlns:p14="http://schemas.microsoft.com/office/powerpoint/2010/main" val="21073598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751FB-07E0-4610-BE33-D95E5E676DFA}"/>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49A265AD-31D7-41EE-A76A-BFCE85D8C49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879640-A4C9-4FE2-9027-7421771CB235}"/>
              </a:ext>
            </a:extLst>
          </p:cNvPr>
          <p:cNvSpPr>
            <a:spLocks noGrp="1"/>
          </p:cNvSpPr>
          <p:nvPr>
            <p:ph type="dt" sz="half" idx="10"/>
          </p:nvPr>
        </p:nvSpPr>
        <p:spPr/>
        <p:txBody>
          <a:bodyPr/>
          <a:lstStyle/>
          <a:p>
            <a:fld id="{7A670661-DC4B-4C9B-ADF1-E85A1E2D7427}" type="datetimeFigureOut">
              <a:rPr lang="en-GB" smtClean="0"/>
              <a:t>27/04/2020</a:t>
            </a:fld>
            <a:endParaRPr lang="en-GB"/>
          </a:p>
        </p:txBody>
      </p:sp>
      <p:sp>
        <p:nvSpPr>
          <p:cNvPr id="5" name="Footer Placeholder 4">
            <a:extLst>
              <a:ext uri="{FF2B5EF4-FFF2-40B4-BE49-F238E27FC236}">
                <a16:creationId xmlns:a16="http://schemas.microsoft.com/office/drawing/2014/main" id="{F1E7ABCF-4912-41B0-8CAF-7E0D6E9612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0C551C-123D-4B4B-9A22-32BA1DE51172}"/>
              </a:ext>
            </a:extLst>
          </p:cNvPr>
          <p:cNvSpPr>
            <a:spLocks noGrp="1"/>
          </p:cNvSpPr>
          <p:nvPr>
            <p:ph type="sldNum" sz="quarter" idx="12"/>
          </p:nvPr>
        </p:nvSpPr>
        <p:spPr/>
        <p:txBody>
          <a:bodyPr/>
          <a:lstStyle/>
          <a:p>
            <a:fld id="{EB02E035-D8A1-44A5-BE0D-8D3F94E0322B}" type="slidenum">
              <a:rPr lang="en-GB" smtClean="0"/>
              <a:t>‹#›</a:t>
            </a:fld>
            <a:endParaRPr lang="en-GB"/>
          </a:p>
        </p:txBody>
      </p:sp>
    </p:spTree>
    <p:extLst>
      <p:ext uri="{BB962C8B-B14F-4D97-AF65-F5344CB8AC3E}">
        <p14:creationId xmlns:p14="http://schemas.microsoft.com/office/powerpoint/2010/main" val="3049234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23760-8CE1-4C42-89DD-8ACD9CDC59D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B2F266E-45E8-4693-9B45-1EADC42FDE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722233-4E1E-4B8C-80BD-E37F58CDD675}"/>
              </a:ext>
            </a:extLst>
          </p:cNvPr>
          <p:cNvSpPr>
            <a:spLocks noGrp="1"/>
          </p:cNvSpPr>
          <p:nvPr>
            <p:ph type="dt" sz="half" idx="10"/>
          </p:nvPr>
        </p:nvSpPr>
        <p:spPr/>
        <p:txBody>
          <a:bodyPr/>
          <a:lstStyle/>
          <a:p>
            <a:fld id="{7A670661-DC4B-4C9B-ADF1-E85A1E2D7427}" type="datetimeFigureOut">
              <a:rPr lang="en-GB" smtClean="0"/>
              <a:t>27/04/2020</a:t>
            </a:fld>
            <a:endParaRPr lang="en-GB"/>
          </a:p>
        </p:txBody>
      </p:sp>
      <p:sp>
        <p:nvSpPr>
          <p:cNvPr id="5" name="Footer Placeholder 4">
            <a:extLst>
              <a:ext uri="{FF2B5EF4-FFF2-40B4-BE49-F238E27FC236}">
                <a16:creationId xmlns:a16="http://schemas.microsoft.com/office/drawing/2014/main" id="{9CCFCA8B-7F57-4833-9DCE-4D60499EFC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9B97E0-3500-4A47-8D33-EBDA0FEA2E4E}"/>
              </a:ext>
            </a:extLst>
          </p:cNvPr>
          <p:cNvSpPr>
            <a:spLocks noGrp="1"/>
          </p:cNvSpPr>
          <p:nvPr>
            <p:ph type="sldNum" sz="quarter" idx="12"/>
          </p:nvPr>
        </p:nvSpPr>
        <p:spPr/>
        <p:txBody>
          <a:bodyPr/>
          <a:lstStyle/>
          <a:p>
            <a:fld id="{EB02E035-D8A1-44A5-BE0D-8D3F94E0322B}" type="slidenum">
              <a:rPr lang="en-GB" smtClean="0"/>
              <a:t>‹#›</a:t>
            </a:fld>
            <a:endParaRPr lang="en-GB"/>
          </a:p>
        </p:txBody>
      </p:sp>
    </p:spTree>
    <p:extLst>
      <p:ext uri="{BB962C8B-B14F-4D97-AF65-F5344CB8AC3E}">
        <p14:creationId xmlns:p14="http://schemas.microsoft.com/office/powerpoint/2010/main" val="1630324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13DE3-A4EA-41E9-85D9-D15ECE28480D}"/>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4E68EEF-CB88-4C19-BA52-89BFF8A3F0CA}"/>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8DFFD0E-501D-4D7F-8FC0-4B5F6BF91FC2}"/>
              </a:ext>
            </a:extLst>
          </p:cNvPr>
          <p:cNvSpPr>
            <a:spLocks noGrp="1"/>
          </p:cNvSpPr>
          <p:nvPr>
            <p:ph type="dt" sz="half" idx="10"/>
          </p:nvPr>
        </p:nvSpPr>
        <p:spPr/>
        <p:txBody>
          <a:bodyPr/>
          <a:lstStyle/>
          <a:p>
            <a:fld id="{7A670661-DC4B-4C9B-ADF1-E85A1E2D7427}" type="datetimeFigureOut">
              <a:rPr lang="en-GB" smtClean="0"/>
              <a:t>27/04/2020</a:t>
            </a:fld>
            <a:endParaRPr lang="en-GB"/>
          </a:p>
        </p:txBody>
      </p:sp>
      <p:sp>
        <p:nvSpPr>
          <p:cNvPr id="5" name="Footer Placeholder 4">
            <a:extLst>
              <a:ext uri="{FF2B5EF4-FFF2-40B4-BE49-F238E27FC236}">
                <a16:creationId xmlns:a16="http://schemas.microsoft.com/office/drawing/2014/main" id="{36DD0B3E-37E3-4EC2-B207-4A634D0FA9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6DEF59-7869-4356-9947-328A39BB354F}"/>
              </a:ext>
            </a:extLst>
          </p:cNvPr>
          <p:cNvSpPr>
            <a:spLocks noGrp="1"/>
          </p:cNvSpPr>
          <p:nvPr>
            <p:ph type="sldNum" sz="quarter" idx="12"/>
          </p:nvPr>
        </p:nvSpPr>
        <p:spPr/>
        <p:txBody>
          <a:bodyPr/>
          <a:lstStyle/>
          <a:p>
            <a:fld id="{EB02E035-D8A1-44A5-BE0D-8D3F94E0322B}" type="slidenum">
              <a:rPr lang="en-GB" smtClean="0"/>
              <a:t>‹#›</a:t>
            </a:fld>
            <a:endParaRPr lang="en-GB"/>
          </a:p>
        </p:txBody>
      </p:sp>
    </p:spTree>
    <p:extLst>
      <p:ext uri="{BB962C8B-B14F-4D97-AF65-F5344CB8AC3E}">
        <p14:creationId xmlns:p14="http://schemas.microsoft.com/office/powerpoint/2010/main" val="3207880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1504F-C5CB-4877-9452-1F739C9C126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404536-E64B-4BB3-9961-F02965321535}"/>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1B16630-FC11-473E-B7DE-7F9C5362CFFD}"/>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74C0D00-0441-4F47-A957-6E51731B779C}"/>
              </a:ext>
            </a:extLst>
          </p:cNvPr>
          <p:cNvSpPr>
            <a:spLocks noGrp="1"/>
          </p:cNvSpPr>
          <p:nvPr>
            <p:ph type="dt" sz="half" idx="10"/>
          </p:nvPr>
        </p:nvSpPr>
        <p:spPr/>
        <p:txBody>
          <a:bodyPr/>
          <a:lstStyle/>
          <a:p>
            <a:fld id="{7A670661-DC4B-4C9B-ADF1-E85A1E2D7427}" type="datetimeFigureOut">
              <a:rPr lang="en-GB" smtClean="0"/>
              <a:t>27/04/2020</a:t>
            </a:fld>
            <a:endParaRPr lang="en-GB"/>
          </a:p>
        </p:txBody>
      </p:sp>
      <p:sp>
        <p:nvSpPr>
          <p:cNvPr id="6" name="Footer Placeholder 5">
            <a:extLst>
              <a:ext uri="{FF2B5EF4-FFF2-40B4-BE49-F238E27FC236}">
                <a16:creationId xmlns:a16="http://schemas.microsoft.com/office/drawing/2014/main" id="{95A1B3B0-B6AD-4B8B-A584-12D40A9D2E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82C176-5FFB-4290-9930-901A7C9E531C}"/>
              </a:ext>
            </a:extLst>
          </p:cNvPr>
          <p:cNvSpPr>
            <a:spLocks noGrp="1"/>
          </p:cNvSpPr>
          <p:nvPr>
            <p:ph type="sldNum" sz="quarter" idx="12"/>
          </p:nvPr>
        </p:nvSpPr>
        <p:spPr/>
        <p:txBody>
          <a:bodyPr/>
          <a:lstStyle/>
          <a:p>
            <a:fld id="{EB02E035-D8A1-44A5-BE0D-8D3F94E0322B}" type="slidenum">
              <a:rPr lang="en-GB" smtClean="0"/>
              <a:t>‹#›</a:t>
            </a:fld>
            <a:endParaRPr lang="en-GB"/>
          </a:p>
        </p:txBody>
      </p:sp>
    </p:spTree>
    <p:extLst>
      <p:ext uri="{BB962C8B-B14F-4D97-AF65-F5344CB8AC3E}">
        <p14:creationId xmlns:p14="http://schemas.microsoft.com/office/powerpoint/2010/main" val="3187975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1ED5D-B9E2-4732-9FC1-98BC4E574CE7}"/>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DCFFF4-16C2-4725-B96A-57A54AB3ED36}"/>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F4160C38-FD2F-4057-81BC-E3F6FBA57685}"/>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82013A-70FA-44B5-9A91-ABC7D90AF872}"/>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A30BE4D4-CD43-4F3A-9064-B3CDCD8732EB}"/>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C7E7333-2BF0-4F2D-A5C6-2F6E080F0C98}"/>
              </a:ext>
            </a:extLst>
          </p:cNvPr>
          <p:cNvSpPr>
            <a:spLocks noGrp="1"/>
          </p:cNvSpPr>
          <p:nvPr>
            <p:ph type="dt" sz="half" idx="10"/>
          </p:nvPr>
        </p:nvSpPr>
        <p:spPr/>
        <p:txBody>
          <a:bodyPr/>
          <a:lstStyle/>
          <a:p>
            <a:fld id="{7A670661-DC4B-4C9B-ADF1-E85A1E2D7427}" type="datetimeFigureOut">
              <a:rPr lang="en-GB" smtClean="0"/>
              <a:t>27/04/2020</a:t>
            </a:fld>
            <a:endParaRPr lang="en-GB"/>
          </a:p>
        </p:txBody>
      </p:sp>
      <p:sp>
        <p:nvSpPr>
          <p:cNvPr id="8" name="Footer Placeholder 7">
            <a:extLst>
              <a:ext uri="{FF2B5EF4-FFF2-40B4-BE49-F238E27FC236}">
                <a16:creationId xmlns:a16="http://schemas.microsoft.com/office/drawing/2014/main" id="{FADB9EB4-7A6B-4C40-9A8F-A7FC7A8FCC6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94701DF-5C52-44DC-9AF3-35652D2724D5}"/>
              </a:ext>
            </a:extLst>
          </p:cNvPr>
          <p:cNvSpPr>
            <a:spLocks noGrp="1"/>
          </p:cNvSpPr>
          <p:nvPr>
            <p:ph type="sldNum" sz="quarter" idx="12"/>
          </p:nvPr>
        </p:nvSpPr>
        <p:spPr/>
        <p:txBody>
          <a:bodyPr/>
          <a:lstStyle/>
          <a:p>
            <a:fld id="{EB02E035-D8A1-44A5-BE0D-8D3F94E0322B}" type="slidenum">
              <a:rPr lang="en-GB" smtClean="0"/>
              <a:t>‹#›</a:t>
            </a:fld>
            <a:endParaRPr lang="en-GB"/>
          </a:p>
        </p:txBody>
      </p:sp>
    </p:spTree>
    <p:extLst>
      <p:ext uri="{BB962C8B-B14F-4D97-AF65-F5344CB8AC3E}">
        <p14:creationId xmlns:p14="http://schemas.microsoft.com/office/powerpoint/2010/main" val="1836011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1CCFB-9012-4E08-ABBE-9619D05BA3B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97FA347-74B9-49EB-BACE-3B31E7E2A0D1}"/>
              </a:ext>
            </a:extLst>
          </p:cNvPr>
          <p:cNvSpPr>
            <a:spLocks noGrp="1"/>
          </p:cNvSpPr>
          <p:nvPr>
            <p:ph type="dt" sz="half" idx="10"/>
          </p:nvPr>
        </p:nvSpPr>
        <p:spPr/>
        <p:txBody>
          <a:bodyPr/>
          <a:lstStyle/>
          <a:p>
            <a:fld id="{7A670661-DC4B-4C9B-ADF1-E85A1E2D7427}" type="datetimeFigureOut">
              <a:rPr lang="en-GB" smtClean="0"/>
              <a:t>27/04/2020</a:t>
            </a:fld>
            <a:endParaRPr lang="en-GB"/>
          </a:p>
        </p:txBody>
      </p:sp>
      <p:sp>
        <p:nvSpPr>
          <p:cNvPr id="4" name="Footer Placeholder 3">
            <a:extLst>
              <a:ext uri="{FF2B5EF4-FFF2-40B4-BE49-F238E27FC236}">
                <a16:creationId xmlns:a16="http://schemas.microsoft.com/office/drawing/2014/main" id="{CC11E82F-D6BD-4417-AE63-759E48FE1AA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DB947EF-D4C2-432C-AC25-AC48591E03D5}"/>
              </a:ext>
            </a:extLst>
          </p:cNvPr>
          <p:cNvSpPr>
            <a:spLocks noGrp="1"/>
          </p:cNvSpPr>
          <p:nvPr>
            <p:ph type="sldNum" sz="quarter" idx="12"/>
          </p:nvPr>
        </p:nvSpPr>
        <p:spPr/>
        <p:txBody>
          <a:bodyPr/>
          <a:lstStyle/>
          <a:p>
            <a:fld id="{EB02E035-D8A1-44A5-BE0D-8D3F94E0322B}" type="slidenum">
              <a:rPr lang="en-GB" smtClean="0"/>
              <a:t>‹#›</a:t>
            </a:fld>
            <a:endParaRPr lang="en-GB"/>
          </a:p>
        </p:txBody>
      </p:sp>
    </p:spTree>
    <p:extLst>
      <p:ext uri="{BB962C8B-B14F-4D97-AF65-F5344CB8AC3E}">
        <p14:creationId xmlns:p14="http://schemas.microsoft.com/office/powerpoint/2010/main" val="923186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A46A1C-C22B-4955-8AA8-1C9A445A8862}"/>
              </a:ext>
            </a:extLst>
          </p:cNvPr>
          <p:cNvSpPr>
            <a:spLocks noGrp="1"/>
          </p:cNvSpPr>
          <p:nvPr>
            <p:ph type="dt" sz="half" idx="10"/>
          </p:nvPr>
        </p:nvSpPr>
        <p:spPr/>
        <p:txBody>
          <a:bodyPr/>
          <a:lstStyle/>
          <a:p>
            <a:fld id="{7A670661-DC4B-4C9B-ADF1-E85A1E2D7427}" type="datetimeFigureOut">
              <a:rPr lang="en-GB" smtClean="0"/>
              <a:t>27/04/2020</a:t>
            </a:fld>
            <a:endParaRPr lang="en-GB"/>
          </a:p>
        </p:txBody>
      </p:sp>
      <p:sp>
        <p:nvSpPr>
          <p:cNvPr id="3" name="Footer Placeholder 2">
            <a:extLst>
              <a:ext uri="{FF2B5EF4-FFF2-40B4-BE49-F238E27FC236}">
                <a16:creationId xmlns:a16="http://schemas.microsoft.com/office/drawing/2014/main" id="{B5527E09-946F-4B40-A164-47F31725B1A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08D6EF-36DD-421F-9C86-98BDB231E7DB}"/>
              </a:ext>
            </a:extLst>
          </p:cNvPr>
          <p:cNvSpPr>
            <a:spLocks noGrp="1"/>
          </p:cNvSpPr>
          <p:nvPr>
            <p:ph type="sldNum" sz="quarter" idx="12"/>
          </p:nvPr>
        </p:nvSpPr>
        <p:spPr/>
        <p:txBody>
          <a:bodyPr/>
          <a:lstStyle/>
          <a:p>
            <a:fld id="{EB02E035-D8A1-44A5-BE0D-8D3F94E0322B}" type="slidenum">
              <a:rPr lang="en-GB" smtClean="0"/>
              <a:t>‹#›</a:t>
            </a:fld>
            <a:endParaRPr lang="en-GB"/>
          </a:p>
        </p:txBody>
      </p:sp>
    </p:spTree>
    <p:extLst>
      <p:ext uri="{BB962C8B-B14F-4D97-AF65-F5344CB8AC3E}">
        <p14:creationId xmlns:p14="http://schemas.microsoft.com/office/powerpoint/2010/main" val="3870538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51939-D273-4B6D-BA48-5CD831BC505E}"/>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E911A38-DB1F-4A79-A991-B92406BA4F82}"/>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D98E776-899E-42B4-9232-5BD0D9954BC6}"/>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4932D95C-1AF2-4CD3-81C1-A37D3C863D36}"/>
              </a:ext>
            </a:extLst>
          </p:cNvPr>
          <p:cNvSpPr>
            <a:spLocks noGrp="1"/>
          </p:cNvSpPr>
          <p:nvPr>
            <p:ph type="dt" sz="half" idx="10"/>
          </p:nvPr>
        </p:nvSpPr>
        <p:spPr/>
        <p:txBody>
          <a:bodyPr/>
          <a:lstStyle/>
          <a:p>
            <a:fld id="{7A670661-DC4B-4C9B-ADF1-E85A1E2D7427}" type="datetimeFigureOut">
              <a:rPr lang="en-GB" smtClean="0"/>
              <a:t>27/04/2020</a:t>
            </a:fld>
            <a:endParaRPr lang="en-GB"/>
          </a:p>
        </p:txBody>
      </p:sp>
      <p:sp>
        <p:nvSpPr>
          <p:cNvPr id="6" name="Footer Placeholder 5">
            <a:extLst>
              <a:ext uri="{FF2B5EF4-FFF2-40B4-BE49-F238E27FC236}">
                <a16:creationId xmlns:a16="http://schemas.microsoft.com/office/drawing/2014/main" id="{A4C6E84F-95A7-4AD3-BF3A-C20480499F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242467-EB93-4410-883E-05A1263C4937}"/>
              </a:ext>
            </a:extLst>
          </p:cNvPr>
          <p:cNvSpPr>
            <a:spLocks noGrp="1"/>
          </p:cNvSpPr>
          <p:nvPr>
            <p:ph type="sldNum" sz="quarter" idx="12"/>
          </p:nvPr>
        </p:nvSpPr>
        <p:spPr/>
        <p:txBody>
          <a:bodyPr/>
          <a:lstStyle/>
          <a:p>
            <a:fld id="{EB02E035-D8A1-44A5-BE0D-8D3F94E0322B}" type="slidenum">
              <a:rPr lang="en-GB" smtClean="0"/>
              <a:t>‹#›</a:t>
            </a:fld>
            <a:endParaRPr lang="en-GB"/>
          </a:p>
        </p:txBody>
      </p:sp>
    </p:spTree>
    <p:extLst>
      <p:ext uri="{BB962C8B-B14F-4D97-AF65-F5344CB8AC3E}">
        <p14:creationId xmlns:p14="http://schemas.microsoft.com/office/powerpoint/2010/main" val="2624174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DBB63-461D-4B7C-9C4B-EC225A10962D}"/>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B14D574-1237-478D-98E8-CBA8504E1628}"/>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90EA9B91-46C6-4371-A809-90EB0675A5F1}"/>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A78CA563-68DD-45A4-B504-E38195E1A290}"/>
              </a:ext>
            </a:extLst>
          </p:cNvPr>
          <p:cNvSpPr>
            <a:spLocks noGrp="1"/>
          </p:cNvSpPr>
          <p:nvPr>
            <p:ph type="dt" sz="half" idx="10"/>
          </p:nvPr>
        </p:nvSpPr>
        <p:spPr/>
        <p:txBody>
          <a:bodyPr/>
          <a:lstStyle/>
          <a:p>
            <a:fld id="{7A670661-DC4B-4C9B-ADF1-E85A1E2D7427}" type="datetimeFigureOut">
              <a:rPr lang="en-GB" smtClean="0"/>
              <a:t>27/04/2020</a:t>
            </a:fld>
            <a:endParaRPr lang="en-GB"/>
          </a:p>
        </p:txBody>
      </p:sp>
      <p:sp>
        <p:nvSpPr>
          <p:cNvPr id="6" name="Footer Placeholder 5">
            <a:extLst>
              <a:ext uri="{FF2B5EF4-FFF2-40B4-BE49-F238E27FC236}">
                <a16:creationId xmlns:a16="http://schemas.microsoft.com/office/drawing/2014/main" id="{8F14472D-2590-46F4-9C52-CFA1029D4A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82F3E60-086B-4757-9189-CDBF2B453579}"/>
              </a:ext>
            </a:extLst>
          </p:cNvPr>
          <p:cNvSpPr>
            <a:spLocks noGrp="1"/>
          </p:cNvSpPr>
          <p:nvPr>
            <p:ph type="sldNum" sz="quarter" idx="12"/>
          </p:nvPr>
        </p:nvSpPr>
        <p:spPr/>
        <p:txBody>
          <a:bodyPr/>
          <a:lstStyle/>
          <a:p>
            <a:fld id="{EB02E035-D8A1-44A5-BE0D-8D3F94E0322B}" type="slidenum">
              <a:rPr lang="en-GB" smtClean="0"/>
              <a:t>‹#›</a:t>
            </a:fld>
            <a:endParaRPr lang="en-GB"/>
          </a:p>
        </p:txBody>
      </p:sp>
    </p:spTree>
    <p:extLst>
      <p:ext uri="{BB962C8B-B14F-4D97-AF65-F5344CB8AC3E}">
        <p14:creationId xmlns:p14="http://schemas.microsoft.com/office/powerpoint/2010/main" val="4413212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AC257-54B2-41F9-8E98-D20DB9F4419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515B096-2588-45FC-99A5-E1B098C24C7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3FC43C-3397-490E-8D39-2590BF355CC7}"/>
              </a:ext>
            </a:extLst>
          </p:cNvPr>
          <p:cNvSpPr>
            <a:spLocks noGrp="1"/>
          </p:cNvSpPr>
          <p:nvPr>
            <p:ph type="dt" sz="half" idx="10"/>
          </p:nvPr>
        </p:nvSpPr>
        <p:spPr/>
        <p:txBody>
          <a:bodyPr/>
          <a:lstStyle/>
          <a:p>
            <a:fld id="{7A670661-DC4B-4C9B-ADF1-E85A1E2D7427}" type="datetimeFigureOut">
              <a:rPr lang="en-GB" smtClean="0"/>
              <a:t>27/04/2020</a:t>
            </a:fld>
            <a:endParaRPr lang="en-GB"/>
          </a:p>
        </p:txBody>
      </p:sp>
      <p:sp>
        <p:nvSpPr>
          <p:cNvPr id="5" name="Footer Placeholder 4">
            <a:extLst>
              <a:ext uri="{FF2B5EF4-FFF2-40B4-BE49-F238E27FC236}">
                <a16:creationId xmlns:a16="http://schemas.microsoft.com/office/drawing/2014/main" id="{7B6976AD-3913-48FB-A795-24943FBD39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53942D-183C-4CA0-8862-B5E753A90DF1}"/>
              </a:ext>
            </a:extLst>
          </p:cNvPr>
          <p:cNvSpPr>
            <a:spLocks noGrp="1"/>
          </p:cNvSpPr>
          <p:nvPr>
            <p:ph type="sldNum" sz="quarter" idx="12"/>
          </p:nvPr>
        </p:nvSpPr>
        <p:spPr/>
        <p:txBody>
          <a:bodyPr/>
          <a:lstStyle/>
          <a:p>
            <a:fld id="{EB02E035-D8A1-44A5-BE0D-8D3F94E0322B}" type="slidenum">
              <a:rPr lang="en-GB" smtClean="0"/>
              <a:t>‹#›</a:t>
            </a:fld>
            <a:endParaRPr lang="en-GB"/>
          </a:p>
        </p:txBody>
      </p:sp>
    </p:spTree>
    <p:extLst>
      <p:ext uri="{BB962C8B-B14F-4D97-AF65-F5344CB8AC3E}">
        <p14:creationId xmlns:p14="http://schemas.microsoft.com/office/powerpoint/2010/main" val="79091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60E194-74A6-4255-9C4B-905F926C075B}"/>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6A6398E-0F56-4BB2-B8CA-F3F3126E3F13}"/>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BA7E79-ADC8-413B-9716-CF879B371DE2}"/>
              </a:ext>
            </a:extLst>
          </p:cNvPr>
          <p:cNvSpPr>
            <a:spLocks noGrp="1"/>
          </p:cNvSpPr>
          <p:nvPr>
            <p:ph type="dt" sz="half" idx="10"/>
          </p:nvPr>
        </p:nvSpPr>
        <p:spPr/>
        <p:txBody>
          <a:bodyPr/>
          <a:lstStyle/>
          <a:p>
            <a:fld id="{7A670661-DC4B-4C9B-ADF1-E85A1E2D7427}" type="datetimeFigureOut">
              <a:rPr lang="en-GB" smtClean="0"/>
              <a:t>27/04/2020</a:t>
            </a:fld>
            <a:endParaRPr lang="en-GB"/>
          </a:p>
        </p:txBody>
      </p:sp>
      <p:sp>
        <p:nvSpPr>
          <p:cNvPr id="5" name="Footer Placeholder 4">
            <a:extLst>
              <a:ext uri="{FF2B5EF4-FFF2-40B4-BE49-F238E27FC236}">
                <a16:creationId xmlns:a16="http://schemas.microsoft.com/office/drawing/2014/main" id="{C381BE5A-8F0B-40E9-B55D-B6BDE23B22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F7F145-27FD-487F-9C03-B10F347C6D72}"/>
              </a:ext>
            </a:extLst>
          </p:cNvPr>
          <p:cNvSpPr>
            <a:spLocks noGrp="1"/>
          </p:cNvSpPr>
          <p:nvPr>
            <p:ph type="sldNum" sz="quarter" idx="12"/>
          </p:nvPr>
        </p:nvSpPr>
        <p:spPr/>
        <p:txBody>
          <a:bodyPr/>
          <a:lstStyle/>
          <a:p>
            <a:fld id="{EB02E035-D8A1-44A5-BE0D-8D3F94E0322B}" type="slidenum">
              <a:rPr lang="en-GB" smtClean="0"/>
              <a:t>‹#›</a:t>
            </a:fld>
            <a:endParaRPr lang="en-GB"/>
          </a:p>
        </p:txBody>
      </p:sp>
    </p:spTree>
    <p:extLst>
      <p:ext uri="{BB962C8B-B14F-4D97-AF65-F5344CB8AC3E}">
        <p14:creationId xmlns:p14="http://schemas.microsoft.com/office/powerpoint/2010/main" val="1911973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63E51C5-81D1-456D-BF79-42316C4AA2E8}"/>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4C37044-66BD-4ABD-98D6-8F91DEC27B15}"/>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C99B2E-8DC2-4BCD-B2E3-B1CAE3C66CAA}"/>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670661-DC4B-4C9B-ADF1-E85A1E2D7427}" type="datetimeFigureOut">
              <a:rPr lang="en-GB" smtClean="0"/>
              <a:t>27/04/2020</a:t>
            </a:fld>
            <a:endParaRPr lang="en-GB"/>
          </a:p>
        </p:txBody>
      </p:sp>
      <p:sp>
        <p:nvSpPr>
          <p:cNvPr id="5" name="Footer Placeholder 4">
            <a:extLst>
              <a:ext uri="{FF2B5EF4-FFF2-40B4-BE49-F238E27FC236}">
                <a16:creationId xmlns:a16="http://schemas.microsoft.com/office/drawing/2014/main" id="{1D404F72-1B79-49DB-B6C5-A487FEC62AF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8B9BDF6-0719-47B2-882F-A92902DF9588}"/>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B02E035-D8A1-44A5-BE0D-8D3F94E0322B}" type="slidenum">
              <a:rPr lang="en-GB" smtClean="0"/>
              <a:t>‹#›</a:t>
            </a:fld>
            <a:endParaRPr lang="en-GB"/>
          </a:p>
        </p:txBody>
      </p:sp>
    </p:spTree>
    <p:extLst>
      <p:ext uri="{BB962C8B-B14F-4D97-AF65-F5344CB8AC3E}">
        <p14:creationId xmlns:p14="http://schemas.microsoft.com/office/powerpoint/2010/main" val="205280175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cleo.net.uk/resources/displayframe.php?src=309/consultants_resources/_files/meander4.swf" TargetMode="External"/><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459432"/>
            <a:ext cx="8352928" cy="1780108"/>
          </a:xfrm>
        </p:spPr>
        <p:txBody>
          <a:bodyPr/>
          <a:lstStyle/>
          <a:p>
            <a:r>
              <a:rPr lang="en-GB" b="1" u="sng" dirty="0" smtClean="0">
                <a:cs typeface="Arial" panose="020B0604020202020204" pitchFamily="34" charset="0"/>
              </a:rPr>
              <a:t>How are </a:t>
            </a:r>
            <a:r>
              <a:rPr lang="en-GB" b="1" u="sng" dirty="0" smtClean="0">
                <a:cs typeface="Arial" panose="020B0604020202020204" pitchFamily="34" charset="0"/>
              </a:rPr>
              <a:t>Meanders Formed?</a:t>
            </a:r>
            <a:endParaRPr lang="en-GB" b="1" u="sng" dirty="0">
              <a:cs typeface="Arial" panose="020B0604020202020204" pitchFamily="34" charset="0"/>
            </a:endParaRPr>
          </a:p>
        </p:txBody>
      </p:sp>
      <p:graphicFrame>
        <p:nvGraphicFramePr>
          <p:cNvPr id="5" name="Content Placeholder 7">
            <a:extLst>
              <a:ext uri="{FF2B5EF4-FFF2-40B4-BE49-F238E27FC236}">
                <a16:creationId xmlns:a16="http://schemas.microsoft.com/office/drawing/2014/main" id="{C706D2EA-594F-47D8-8A3B-BBC8C5612C8B}"/>
              </a:ext>
            </a:extLst>
          </p:cNvPr>
          <p:cNvGraphicFramePr>
            <a:graphicFrameLocks/>
          </p:cNvGraphicFramePr>
          <p:nvPr>
            <p:extLst>
              <p:ext uri="{D42A27DB-BD31-4B8C-83A1-F6EECF244321}">
                <p14:modId xmlns:p14="http://schemas.microsoft.com/office/powerpoint/2010/main" val="2808459441"/>
              </p:ext>
            </p:extLst>
          </p:nvPr>
        </p:nvGraphicFramePr>
        <p:xfrm>
          <a:off x="98140" y="1484784"/>
          <a:ext cx="8794340"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50703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What is a meander?</a:t>
            </a:r>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4305" y="2033320"/>
            <a:ext cx="5706351" cy="749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1" y="2571023"/>
            <a:ext cx="3024337" cy="31900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 name="Group 4"/>
          <p:cNvGrpSpPr/>
          <p:nvPr/>
        </p:nvGrpSpPr>
        <p:grpSpPr>
          <a:xfrm>
            <a:off x="2496475" y="5849276"/>
            <a:ext cx="6647525" cy="487102"/>
            <a:chOff x="1797320" y="2301"/>
            <a:chExt cx="5950233" cy="1194310"/>
          </a:xfrm>
        </p:grpSpPr>
        <p:sp>
          <p:nvSpPr>
            <p:cNvPr id="9" name="Pentagon 8"/>
            <p:cNvSpPr/>
            <p:nvPr/>
          </p:nvSpPr>
          <p:spPr>
            <a:xfrm rot="10800000">
              <a:off x="1797320" y="2301"/>
              <a:ext cx="5950233" cy="1194310"/>
            </a:xfrm>
            <a:prstGeom prst="homePlate">
              <a:avLst/>
            </a:prstGeom>
            <a:solidFill>
              <a:srgbClr val="9933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Pentagon 4"/>
            <p:cNvSpPr txBox="1"/>
            <p:nvPr/>
          </p:nvSpPr>
          <p:spPr>
            <a:xfrm rot="21600000">
              <a:off x="2095897" y="2301"/>
              <a:ext cx="5651656" cy="119431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26658" tIns="95250" rIns="177800" bIns="95250" numCol="1" spcCol="1270" anchor="ctr" anchorCtr="0">
              <a:noAutofit/>
            </a:bodyPr>
            <a:lstStyle/>
            <a:p>
              <a:pPr lvl="0" algn="ctr" defTabSz="1111250">
                <a:lnSpc>
                  <a:spcPct val="90000"/>
                </a:lnSpc>
                <a:spcBef>
                  <a:spcPct val="0"/>
                </a:spcBef>
                <a:spcAft>
                  <a:spcPct val="35000"/>
                </a:spcAft>
              </a:pPr>
              <a:r>
                <a:rPr lang="en-GB" sz="2000" b="1" kern="1200" dirty="0">
                  <a:solidFill>
                    <a:schemeClr val="tx1"/>
                  </a:solidFill>
                </a:rPr>
                <a:t>Identify and use </a:t>
              </a:r>
              <a:r>
                <a:rPr lang="en-GB" sz="2000" kern="1200" dirty="0">
                  <a:solidFill>
                    <a:schemeClr val="tx1"/>
                  </a:solidFill>
                </a:rPr>
                <a:t>new key words appropriately</a:t>
              </a:r>
            </a:p>
          </p:txBody>
        </p:sp>
      </p:grpSp>
      <p:grpSp>
        <p:nvGrpSpPr>
          <p:cNvPr id="6" name="Group 5"/>
          <p:cNvGrpSpPr/>
          <p:nvPr/>
        </p:nvGrpSpPr>
        <p:grpSpPr>
          <a:xfrm>
            <a:off x="2496475" y="6336379"/>
            <a:ext cx="6647525" cy="486770"/>
            <a:chOff x="1797320" y="1553123"/>
            <a:chExt cx="5950233" cy="1194310"/>
          </a:xfrm>
        </p:grpSpPr>
        <p:sp>
          <p:nvSpPr>
            <p:cNvPr id="7" name="Pentagon 6"/>
            <p:cNvSpPr/>
            <p:nvPr/>
          </p:nvSpPr>
          <p:spPr>
            <a:xfrm rot="10800000">
              <a:off x="1797320" y="1553123"/>
              <a:ext cx="5950233" cy="1194310"/>
            </a:xfrm>
            <a:prstGeom prst="homePlate">
              <a:avLst/>
            </a:prstGeom>
            <a:solidFill>
              <a:schemeClr val="bg1">
                <a:lumMod val="6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Pentagon 6"/>
            <p:cNvSpPr txBox="1"/>
            <p:nvPr/>
          </p:nvSpPr>
          <p:spPr>
            <a:xfrm rot="21600000">
              <a:off x="2095897" y="1553123"/>
              <a:ext cx="5651656" cy="119431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26658" tIns="95250" rIns="177800" bIns="95250" numCol="1" spcCol="1270" anchor="ctr" anchorCtr="0">
              <a:noAutofit/>
            </a:bodyPr>
            <a:lstStyle/>
            <a:p>
              <a:pPr lvl="0" algn="ctr" defTabSz="1111250">
                <a:lnSpc>
                  <a:spcPct val="90000"/>
                </a:lnSpc>
                <a:spcBef>
                  <a:spcPct val="0"/>
                </a:spcBef>
                <a:spcAft>
                  <a:spcPct val="35000"/>
                </a:spcAft>
              </a:pPr>
              <a:r>
                <a:rPr lang="en-GB" sz="2000" b="1" kern="1200" dirty="0">
                  <a:solidFill>
                    <a:schemeClr val="tx1"/>
                  </a:solidFill>
                </a:rPr>
                <a:t>Understand</a:t>
              </a:r>
              <a:r>
                <a:rPr lang="en-GB" sz="2000" b="0" kern="1200" dirty="0">
                  <a:solidFill>
                    <a:schemeClr val="tx1"/>
                  </a:solidFill>
                </a:rPr>
                <a:t> how a meander is formed</a:t>
              </a:r>
            </a:p>
          </p:txBody>
        </p:sp>
      </p:grpSp>
    </p:spTree>
    <p:extLst>
      <p:ext uri="{BB962C8B-B14F-4D97-AF65-F5344CB8AC3E}">
        <p14:creationId xmlns:p14="http://schemas.microsoft.com/office/powerpoint/2010/main" val="3818154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51"/>
                                        </p:tgtEl>
                                        <p:attrNameLst>
                                          <p:attrName>style.visibility</p:attrName>
                                        </p:attrNameLst>
                                      </p:cBhvr>
                                      <p:to>
                                        <p:strVal val="visible"/>
                                      </p:to>
                                    </p:set>
                                    <p:anim calcmode="lin" valueType="num">
                                      <p:cBhvr additive="base">
                                        <p:cTn id="13" dur="500" fill="hold"/>
                                        <p:tgtEl>
                                          <p:spTgt spid="2051"/>
                                        </p:tgtEl>
                                        <p:attrNameLst>
                                          <p:attrName>ppt_x</p:attrName>
                                        </p:attrNameLst>
                                      </p:cBhvr>
                                      <p:tavLst>
                                        <p:tav tm="0">
                                          <p:val>
                                            <p:strVal val="#ppt_x"/>
                                          </p:val>
                                        </p:tav>
                                        <p:tav tm="100000">
                                          <p:val>
                                            <p:strVal val="#ppt_x"/>
                                          </p:val>
                                        </p:tav>
                                      </p:tavLst>
                                    </p:anim>
                                    <p:anim calcmode="lin" valueType="num">
                                      <p:cBhvr additive="base">
                                        <p:cTn id="14"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EE565D0-63AB-4527-93CB-FF58E531AA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32656"/>
            <a:ext cx="9144000" cy="5143500"/>
          </a:xfrm>
          <a:prstGeom prst="rect">
            <a:avLst/>
          </a:prstGeom>
        </p:spPr>
      </p:pic>
      <p:sp>
        <p:nvSpPr>
          <p:cNvPr id="11" name="Rectangle 10">
            <a:extLst>
              <a:ext uri="{FF2B5EF4-FFF2-40B4-BE49-F238E27FC236}">
                <a16:creationId xmlns:a16="http://schemas.microsoft.com/office/drawing/2014/main" id="{47568E5A-091E-4C59-BB9C-D65F94A90C67}"/>
              </a:ext>
            </a:extLst>
          </p:cNvPr>
          <p:cNvSpPr/>
          <p:nvPr/>
        </p:nvSpPr>
        <p:spPr>
          <a:xfrm>
            <a:off x="611560" y="5733256"/>
            <a:ext cx="7992888" cy="93610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2000" dirty="0"/>
              <a:t>So how does a river go from being straight, to being bendy?!</a:t>
            </a:r>
          </a:p>
        </p:txBody>
      </p:sp>
    </p:spTree>
    <p:extLst>
      <p:ext uri="{BB962C8B-B14F-4D97-AF65-F5344CB8AC3E}">
        <p14:creationId xmlns:p14="http://schemas.microsoft.com/office/powerpoint/2010/main" val="1762657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B39A69C-9156-4E92-B3E2-45628CE626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392832"/>
            <a:ext cx="9108504" cy="6072336"/>
          </a:xfrm>
          <a:prstGeom prst="rect">
            <a:avLst/>
          </a:prstGeom>
        </p:spPr>
      </p:pic>
      <p:sp>
        <p:nvSpPr>
          <p:cNvPr id="6" name="Freeform: Shape 5">
            <a:extLst>
              <a:ext uri="{FF2B5EF4-FFF2-40B4-BE49-F238E27FC236}">
                <a16:creationId xmlns:a16="http://schemas.microsoft.com/office/drawing/2014/main" id="{A18DFC5E-3B8E-480B-9FE0-B8BFF31745F0}"/>
              </a:ext>
            </a:extLst>
          </p:cNvPr>
          <p:cNvSpPr/>
          <p:nvPr/>
        </p:nvSpPr>
        <p:spPr>
          <a:xfrm>
            <a:off x="3137095" y="843843"/>
            <a:ext cx="3545059" cy="633265"/>
          </a:xfrm>
          <a:custGeom>
            <a:avLst/>
            <a:gdLst>
              <a:gd name="connsiteX0" fmla="*/ 0 w 3545059"/>
              <a:gd name="connsiteY0" fmla="*/ 576994 h 633265"/>
              <a:gd name="connsiteX1" fmla="*/ 1702191 w 3545059"/>
              <a:gd name="connsiteY1" fmla="*/ 219 h 633265"/>
              <a:gd name="connsiteX2" fmla="*/ 3545059 w 3545059"/>
              <a:gd name="connsiteY2" fmla="*/ 633265 h 633265"/>
              <a:gd name="connsiteX3" fmla="*/ 3545059 w 3545059"/>
              <a:gd name="connsiteY3" fmla="*/ 633265 h 633265"/>
            </a:gdLst>
            <a:ahLst/>
            <a:cxnLst>
              <a:cxn ang="0">
                <a:pos x="connsiteX0" y="connsiteY0"/>
              </a:cxn>
              <a:cxn ang="0">
                <a:pos x="connsiteX1" y="connsiteY1"/>
              </a:cxn>
              <a:cxn ang="0">
                <a:pos x="connsiteX2" y="connsiteY2"/>
              </a:cxn>
              <a:cxn ang="0">
                <a:pos x="connsiteX3" y="connsiteY3"/>
              </a:cxn>
            </a:cxnLst>
            <a:rect l="l" t="t" r="r" b="b"/>
            <a:pathLst>
              <a:path w="3545059" h="633265">
                <a:moveTo>
                  <a:pt x="0" y="576994"/>
                </a:moveTo>
                <a:cubicBezTo>
                  <a:pt x="555674" y="283917"/>
                  <a:pt x="1111348" y="-9159"/>
                  <a:pt x="1702191" y="219"/>
                </a:cubicBezTo>
                <a:cubicBezTo>
                  <a:pt x="2293034" y="9597"/>
                  <a:pt x="3545059" y="633265"/>
                  <a:pt x="3545059" y="633265"/>
                </a:cubicBezTo>
                <a:lnTo>
                  <a:pt x="3545059" y="633265"/>
                </a:lnTo>
              </a:path>
            </a:pathLst>
          </a:cu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allout: Line 6">
            <a:extLst>
              <a:ext uri="{FF2B5EF4-FFF2-40B4-BE49-F238E27FC236}">
                <a16:creationId xmlns:a16="http://schemas.microsoft.com/office/drawing/2014/main" id="{28AC26C0-2216-4D89-AACB-7EF9BA11C590}"/>
              </a:ext>
            </a:extLst>
          </p:cNvPr>
          <p:cNvSpPr/>
          <p:nvPr/>
        </p:nvSpPr>
        <p:spPr>
          <a:xfrm>
            <a:off x="22386" y="388708"/>
            <a:ext cx="2267744" cy="2016224"/>
          </a:xfrm>
          <a:prstGeom prst="borderCallout1">
            <a:avLst>
              <a:gd name="adj1" fmla="val 41775"/>
              <a:gd name="adj2" fmla="val 99606"/>
              <a:gd name="adj3" fmla="val 36448"/>
              <a:gd name="adj4" fmla="val 160796"/>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The water flowing around the outside of a bend goes really quickly! This means it has lots of energy!</a:t>
            </a:r>
          </a:p>
        </p:txBody>
      </p:sp>
      <p:sp>
        <p:nvSpPr>
          <p:cNvPr id="9" name="Freeform: Shape 8">
            <a:extLst>
              <a:ext uri="{FF2B5EF4-FFF2-40B4-BE49-F238E27FC236}">
                <a16:creationId xmlns:a16="http://schemas.microsoft.com/office/drawing/2014/main" id="{861E765B-F938-4065-85B9-07A0DBF4023A}"/>
              </a:ext>
            </a:extLst>
          </p:cNvPr>
          <p:cNvSpPr/>
          <p:nvPr/>
        </p:nvSpPr>
        <p:spPr>
          <a:xfrm>
            <a:off x="3643532" y="1392440"/>
            <a:ext cx="2602523" cy="534834"/>
          </a:xfrm>
          <a:custGeom>
            <a:avLst/>
            <a:gdLst>
              <a:gd name="connsiteX0" fmla="*/ 0 w 2602523"/>
              <a:gd name="connsiteY0" fmla="*/ 478563 h 534834"/>
              <a:gd name="connsiteX1" fmla="*/ 1012874 w 2602523"/>
              <a:gd name="connsiteY1" fmla="*/ 262 h 534834"/>
              <a:gd name="connsiteX2" fmla="*/ 2602523 w 2602523"/>
              <a:gd name="connsiteY2" fmla="*/ 534834 h 534834"/>
            </a:gdLst>
            <a:ahLst/>
            <a:cxnLst>
              <a:cxn ang="0">
                <a:pos x="connsiteX0" y="connsiteY0"/>
              </a:cxn>
              <a:cxn ang="0">
                <a:pos x="connsiteX1" y="connsiteY1"/>
              </a:cxn>
              <a:cxn ang="0">
                <a:pos x="connsiteX2" y="connsiteY2"/>
              </a:cxn>
            </a:cxnLst>
            <a:rect l="l" t="t" r="r" b="b"/>
            <a:pathLst>
              <a:path w="2602523" h="534834">
                <a:moveTo>
                  <a:pt x="0" y="478563"/>
                </a:moveTo>
                <a:cubicBezTo>
                  <a:pt x="289560" y="234723"/>
                  <a:pt x="579120" y="-9116"/>
                  <a:pt x="1012874" y="262"/>
                </a:cubicBezTo>
                <a:cubicBezTo>
                  <a:pt x="1446628" y="9640"/>
                  <a:pt x="2024575" y="272237"/>
                  <a:pt x="2602523" y="534834"/>
                </a:cubicBezTo>
              </a:path>
            </a:pathLst>
          </a:cu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Callout: Line 9">
            <a:extLst>
              <a:ext uri="{FF2B5EF4-FFF2-40B4-BE49-F238E27FC236}">
                <a16:creationId xmlns:a16="http://schemas.microsoft.com/office/drawing/2014/main" id="{B23A85A6-4E14-46BC-BA14-67898EFB6381}"/>
              </a:ext>
            </a:extLst>
          </p:cNvPr>
          <p:cNvSpPr/>
          <p:nvPr/>
        </p:nvSpPr>
        <p:spPr>
          <a:xfrm>
            <a:off x="6894483" y="3068960"/>
            <a:ext cx="2267744" cy="2016224"/>
          </a:xfrm>
          <a:prstGeom prst="borderCallout1">
            <a:avLst>
              <a:gd name="adj1" fmla="val 1307"/>
              <a:gd name="adj2" fmla="val -269"/>
              <a:gd name="adj3" fmla="val -58443"/>
              <a:gd name="adj4" fmla="val -30889"/>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The water flowing around the inside of a bend goes much more slowly. This means it doesn’t have much energy at all!</a:t>
            </a:r>
          </a:p>
        </p:txBody>
      </p:sp>
    </p:spTree>
    <p:extLst>
      <p:ext uri="{BB962C8B-B14F-4D97-AF65-F5344CB8AC3E}">
        <p14:creationId xmlns:p14="http://schemas.microsoft.com/office/powerpoint/2010/main" val="1587655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9C1AD-3A7C-4FBB-A268-AFEBB23FD3E7}"/>
              </a:ext>
            </a:extLst>
          </p:cNvPr>
          <p:cNvSpPr>
            <a:spLocks noGrp="1"/>
          </p:cNvSpPr>
          <p:nvPr>
            <p:ph type="title"/>
          </p:nvPr>
        </p:nvSpPr>
        <p:spPr>
          <a:xfrm>
            <a:off x="107504" y="12846"/>
            <a:ext cx="9036495" cy="1325563"/>
          </a:xfrm>
        </p:spPr>
        <p:txBody>
          <a:bodyPr/>
          <a:lstStyle/>
          <a:p>
            <a:r>
              <a:rPr lang="en-GB" b="1" dirty="0"/>
              <a:t>So what does the fast and slow water do?</a:t>
            </a:r>
          </a:p>
        </p:txBody>
      </p:sp>
      <p:sp>
        <p:nvSpPr>
          <p:cNvPr id="3" name="Content Placeholder 2">
            <a:extLst>
              <a:ext uri="{FF2B5EF4-FFF2-40B4-BE49-F238E27FC236}">
                <a16:creationId xmlns:a16="http://schemas.microsoft.com/office/drawing/2014/main" id="{B30CEE52-448C-420C-93E6-FC60961FF842}"/>
              </a:ext>
            </a:extLst>
          </p:cNvPr>
          <p:cNvSpPr>
            <a:spLocks noGrp="1"/>
          </p:cNvSpPr>
          <p:nvPr>
            <p:ph idx="1"/>
          </p:nvPr>
        </p:nvSpPr>
        <p:spPr>
          <a:xfrm>
            <a:off x="628650" y="1825624"/>
            <a:ext cx="7886700" cy="4771727"/>
          </a:xfrm>
        </p:spPr>
        <p:txBody>
          <a:bodyPr>
            <a:normAutofit lnSpcReduction="10000"/>
          </a:bodyPr>
          <a:lstStyle/>
          <a:p>
            <a:r>
              <a:rPr lang="en-GB" dirty="0"/>
              <a:t>The fast water going around the outside of the bend is very powerful and, when it bashes against the side of the river, it wears the sides away. This means little bits of the rock at the side of the river break away and fall into the river. It creates a cliff at the side of the river. </a:t>
            </a:r>
          </a:p>
          <a:p>
            <a:r>
              <a:rPr lang="en-GB" dirty="0"/>
              <a:t>We call the little bits of rock that break away </a:t>
            </a:r>
            <a:r>
              <a:rPr lang="en-GB" b="1" dirty="0"/>
              <a:t>sediment</a:t>
            </a:r>
            <a:r>
              <a:rPr lang="en-GB" dirty="0"/>
              <a:t>.</a:t>
            </a:r>
          </a:p>
          <a:p>
            <a:r>
              <a:rPr lang="en-GB" dirty="0"/>
              <a:t>When the sides wear away, it is called </a:t>
            </a:r>
            <a:r>
              <a:rPr lang="en-GB" b="1" dirty="0"/>
              <a:t>erosion</a:t>
            </a:r>
            <a:r>
              <a:rPr lang="en-GB" dirty="0"/>
              <a:t>.</a:t>
            </a:r>
          </a:p>
          <a:p>
            <a:endParaRPr lang="en-GB" dirty="0"/>
          </a:p>
          <a:p>
            <a:r>
              <a:rPr lang="en-GB" dirty="0"/>
              <a:t>The slow water flowing around the inside of the bend doesn’t have a lot of energy at all! This means it can’t carry much, so it put’s all the little bits of material (sediment) it has eroded from the sides of the river down on the inside of the bend. This creates a little beach!</a:t>
            </a:r>
          </a:p>
          <a:p>
            <a:r>
              <a:rPr lang="en-GB" dirty="0"/>
              <a:t>When the slow water puts down the sediment it is carrying, it is called </a:t>
            </a:r>
            <a:r>
              <a:rPr lang="en-GB" b="1" dirty="0"/>
              <a:t>deposition</a:t>
            </a:r>
            <a:r>
              <a:rPr lang="en-GB" dirty="0"/>
              <a:t>. </a:t>
            </a:r>
          </a:p>
          <a:p>
            <a:endParaRPr lang="en-GB" dirty="0"/>
          </a:p>
          <a:p>
            <a:endParaRPr lang="en-GB" dirty="0"/>
          </a:p>
        </p:txBody>
      </p:sp>
    </p:spTree>
    <p:extLst>
      <p:ext uri="{BB962C8B-B14F-4D97-AF65-F5344CB8AC3E}">
        <p14:creationId xmlns:p14="http://schemas.microsoft.com/office/powerpoint/2010/main" val="1482245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AutoShape 1"/>
          <p:cNvSpPr>
            <a:spLocks/>
          </p:cNvSpPr>
          <p:nvPr/>
        </p:nvSpPr>
        <p:spPr bwMode="auto">
          <a:xfrm>
            <a:off x="232197" y="-1251520"/>
            <a:ext cx="9432925" cy="3175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b="1" dirty="0">
                <a:solidFill>
                  <a:srgbClr val="292934"/>
                </a:solidFill>
                <a:latin typeface="Comic Sans MS" charset="0"/>
                <a:cs typeface="Comic Sans MS" charset="0"/>
                <a:sym typeface="Comic Sans MS" charset="0"/>
              </a:rPr>
              <a:t>MEANDERS</a:t>
            </a:r>
            <a:endParaRPr lang="en-US" dirty="0"/>
          </a:p>
        </p:txBody>
      </p:sp>
      <p:pic>
        <p:nvPicPr>
          <p:cNvPr id="102402" name="Picture 2" descr="Screen Shot 2013-12-08 at 22.33.15.png"/>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81512" y="404664"/>
            <a:ext cx="7950928" cy="6181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Lst>
        </p:spPr>
      </p:pic>
      <p:sp>
        <p:nvSpPr>
          <p:cNvPr id="102406" name="AutoShape 6"/>
          <p:cNvSpPr>
            <a:spLocks/>
          </p:cNvSpPr>
          <p:nvPr/>
        </p:nvSpPr>
        <p:spPr bwMode="auto">
          <a:xfrm>
            <a:off x="35496" y="44624"/>
            <a:ext cx="9001000" cy="57606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ln w="57150">
            <a:solidFill>
              <a:srgbClr val="993300"/>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defTabSz="914400"/>
            <a:r>
              <a:rPr lang="en-US" sz="1800" b="1" dirty="0">
                <a:latin typeface="Comic Sans MS" charset="0"/>
                <a:cs typeface="Comic Sans MS" charset="0"/>
                <a:sym typeface="Comic Sans MS" charset="0"/>
              </a:rPr>
              <a:t>Task 1: </a:t>
            </a:r>
            <a:r>
              <a:rPr lang="en-US" sz="1800" dirty="0">
                <a:latin typeface="Comic Sans MS" charset="0"/>
                <a:cs typeface="Comic Sans MS" charset="0"/>
                <a:sym typeface="Comic Sans MS" charset="0"/>
              </a:rPr>
              <a:t>Circle what process (erosion or deposition) is happening at the outside and inside of a river bend.  </a:t>
            </a:r>
            <a:r>
              <a:rPr lang="en-US" sz="1800" b="1" dirty="0">
                <a:latin typeface="Comic Sans MS" charset="0"/>
                <a:cs typeface="Comic Sans MS" charset="0"/>
                <a:sym typeface="Comic Sans MS" charset="0"/>
              </a:rPr>
              <a:t>Task 2: </a:t>
            </a:r>
            <a:r>
              <a:rPr lang="en-US" sz="1800" dirty="0">
                <a:latin typeface="Comic Sans MS" charset="0"/>
                <a:cs typeface="Comic Sans MS" charset="0"/>
                <a:sym typeface="Comic Sans MS" charset="0"/>
              </a:rPr>
              <a:t>What river features are shown at locations 1 and 2. </a:t>
            </a:r>
          </a:p>
        </p:txBody>
      </p:sp>
      <p:sp>
        <p:nvSpPr>
          <p:cNvPr id="12" name="AutoShape 6"/>
          <p:cNvSpPr>
            <a:spLocks/>
          </p:cNvSpPr>
          <p:nvPr/>
        </p:nvSpPr>
        <p:spPr bwMode="auto">
          <a:xfrm>
            <a:off x="35496" y="-1177875"/>
            <a:ext cx="9108504" cy="10064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p>
            <a:pPr defTabSz="914400"/>
            <a:r>
              <a:rPr lang="en-US" sz="1800" dirty="0">
                <a:latin typeface="Comic Sans MS" charset="0"/>
                <a:cs typeface="Comic Sans MS" charset="0"/>
                <a:sym typeface="Comic Sans MS" charset="0"/>
              </a:rPr>
              <a:t>Task: Sort out and annotate the 4 stages of a river meander. </a:t>
            </a:r>
          </a:p>
        </p:txBody>
      </p:sp>
      <p:sp>
        <p:nvSpPr>
          <p:cNvPr id="14" name="AutoShape 1"/>
          <p:cNvSpPr>
            <a:spLocks/>
          </p:cNvSpPr>
          <p:nvPr/>
        </p:nvSpPr>
        <p:spPr bwMode="auto">
          <a:xfrm rot="16200000">
            <a:off x="2513223" y="2810383"/>
            <a:ext cx="517154" cy="158417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vert="vert"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erosion or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deposition ?</a:t>
            </a:r>
            <a:endParaRPr lang="en-US" sz="1800" dirty="0"/>
          </a:p>
        </p:txBody>
      </p:sp>
      <p:cxnSp>
        <p:nvCxnSpPr>
          <p:cNvPr id="4" name="Straight Arrow Connector 3"/>
          <p:cNvCxnSpPr/>
          <p:nvPr/>
        </p:nvCxnSpPr>
        <p:spPr bwMode="auto">
          <a:xfrm flipH="1">
            <a:off x="2843808" y="1124744"/>
            <a:ext cx="21704" cy="216024"/>
          </a:xfrm>
          <a:prstGeom prst="straightConnector1">
            <a:avLst/>
          </a:prstGeom>
          <a:ln>
            <a:headEnd type="none" w="med" len="med"/>
            <a:tailEnd type="oval"/>
          </a:ln>
        </p:spPr>
        <p:style>
          <a:lnRef idx="3">
            <a:schemeClr val="dk1"/>
          </a:lnRef>
          <a:fillRef idx="0">
            <a:schemeClr val="dk1"/>
          </a:fillRef>
          <a:effectRef idx="2">
            <a:schemeClr val="dk1"/>
          </a:effectRef>
          <a:fontRef idx="minor">
            <a:schemeClr val="tx1"/>
          </a:fontRef>
        </p:style>
      </p:cxnSp>
      <p:cxnSp>
        <p:nvCxnSpPr>
          <p:cNvPr id="22" name="Straight Arrow Connector 21"/>
          <p:cNvCxnSpPr/>
          <p:nvPr/>
        </p:nvCxnSpPr>
        <p:spPr bwMode="auto">
          <a:xfrm flipV="1">
            <a:off x="2771800" y="2852936"/>
            <a:ext cx="72008" cy="504056"/>
          </a:xfrm>
          <a:prstGeom prst="straightConnector1">
            <a:avLst/>
          </a:prstGeom>
          <a:ln>
            <a:headEnd type="none" w="med" len="med"/>
            <a:tailEnd type="oval"/>
          </a:ln>
        </p:spPr>
        <p:style>
          <a:lnRef idx="3">
            <a:schemeClr val="dk1"/>
          </a:lnRef>
          <a:fillRef idx="0">
            <a:schemeClr val="dk1"/>
          </a:fillRef>
          <a:effectRef idx="2">
            <a:schemeClr val="dk1"/>
          </a:effectRef>
          <a:fontRef idx="minor">
            <a:schemeClr val="tx1"/>
          </a:fontRef>
        </p:style>
      </p:cxnSp>
      <p:cxnSp>
        <p:nvCxnSpPr>
          <p:cNvPr id="25" name="Straight Arrow Connector 24"/>
          <p:cNvCxnSpPr/>
          <p:nvPr/>
        </p:nvCxnSpPr>
        <p:spPr bwMode="auto">
          <a:xfrm>
            <a:off x="5076056" y="4293096"/>
            <a:ext cx="0" cy="504056"/>
          </a:xfrm>
          <a:prstGeom prst="straightConnector1">
            <a:avLst/>
          </a:prstGeom>
          <a:ln>
            <a:headEnd type="none" w="med" len="med"/>
            <a:tailEnd type="oval"/>
          </a:ln>
        </p:spPr>
        <p:style>
          <a:lnRef idx="3">
            <a:schemeClr val="dk1"/>
          </a:lnRef>
          <a:fillRef idx="0">
            <a:schemeClr val="dk1"/>
          </a:fillRef>
          <a:effectRef idx="2">
            <a:schemeClr val="dk1"/>
          </a:effectRef>
          <a:fontRef idx="minor">
            <a:schemeClr val="tx1"/>
          </a:fontRef>
        </p:style>
      </p:cxnSp>
      <p:sp>
        <p:nvSpPr>
          <p:cNvPr id="16" name="AutoShape 1"/>
          <p:cNvSpPr>
            <a:spLocks/>
          </p:cNvSpPr>
          <p:nvPr/>
        </p:nvSpPr>
        <p:spPr bwMode="auto">
          <a:xfrm rot="10800000">
            <a:off x="4846934" y="2852936"/>
            <a:ext cx="517154" cy="158417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vert="vert"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erosion or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deposition ?</a:t>
            </a:r>
            <a:endParaRPr lang="en-US" sz="1800" dirty="0"/>
          </a:p>
        </p:txBody>
      </p:sp>
      <p:cxnSp>
        <p:nvCxnSpPr>
          <p:cNvPr id="28" name="Straight Arrow Connector 27"/>
          <p:cNvCxnSpPr/>
          <p:nvPr/>
        </p:nvCxnSpPr>
        <p:spPr bwMode="auto">
          <a:xfrm flipH="1" flipV="1">
            <a:off x="4788024" y="6237312"/>
            <a:ext cx="432048" cy="216024"/>
          </a:xfrm>
          <a:prstGeom prst="straightConnector1">
            <a:avLst/>
          </a:prstGeom>
          <a:ln>
            <a:headEnd type="none" w="med" len="med"/>
            <a:tailEnd type="oval"/>
          </a:ln>
        </p:spPr>
        <p:style>
          <a:lnRef idx="3">
            <a:schemeClr val="dk1"/>
          </a:lnRef>
          <a:fillRef idx="0">
            <a:schemeClr val="dk1"/>
          </a:fillRef>
          <a:effectRef idx="2">
            <a:schemeClr val="dk1"/>
          </a:effectRef>
          <a:fontRef idx="minor">
            <a:schemeClr val="tx1"/>
          </a:fontRef>
        </p:style>
      </p:cxnSp>
      <p:sp>
        <p:nvSpPr>
          <p:cNvPr id="15" name="AutoShape 1"/>
          <p:cNvSpPr>
            <a:spLocks/>
          </p:cNvSpPr>
          <p:nvPr/>
        </p:nvSpPr>
        <p:spPr bwMode="auto">
          <a:xfrm>
            <a:off x="4860032" y="6381328"/>
            <a:ext cx="2520280" cy="43204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erosion or deposition ?</a:t>
            </a:r>
            <a:endParaRPr lang="en-US" sz="1800" dirty="0"/>
          </a:p>
        </p:txBody>
      </p:sp>
      <p:cxnSp>
        <p:nvCxnSpPr>
          <p:cNvPr id="32" name="Straight Arrow Connector 31"/>
          <p:cNvCxnSpPr/>
          <p:nvPr/>
        </p:nvCxnSpPr>
        <p:spPr bwMode="auto">
          <a:xfrm flipH="1" flipV="1">
            <a:off x="7308304" y="2204864"/>
            <a:ext cx="576064" cy="1224136"/>
          </a:xfrm>
          <a:prstGeom prst="straightConnector1">
            <a:avLst/>
          </a:prstGeom>
          <a:ln>
            <a:headEnd type="none" w="med" len="med"/>
            <a:tailEnd type="oval"/>
          </a:ln>
        </p:spPr>
        <p:style>
          <a:lnRef idx="3">
            <a:schemeClr val="dk1"/>
          </a:lnRef>
          <a:fillRef idx="0">
            <a:schemeClr val="dk1"/>
          </a:fillRef>
          <a:effectRef idx="2">
            <a:schemeClr val="dk1"/>
          </a:effectRef>
          <a:fontRef idx="minor">
            <a:schemeClr val="tx1"/>
          </a:fontRef>
        </p:style>
      </p:cxnSp>
      <p:sp>
        <p:nvSpPr>
          <p:cNvPr id="31" name="AutoShape 1"/>
          <p:cNvSpPr>
            <a:spLocks/>
          </p:cNvSpPr>
          <p:nvPr/>
        </p:nvSpPr>
        <p:spPr bwMode="auto">
          <a:xfrm>
            <a:off x="6588224" y="3068960"/>
            <a:ext cx="2483768" cy="43204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erosion or deposition ?</a:t>
            </a:r>
            <a:endParaRPr lang="en-US" sz="1800" dirty="0"/>
          </a:p>
        </p:txBody>
      </p:sp>
      <p:cxnSp>
        <p:nvCxnSpPr>
          <p:cNvPr id="35" name="Straight Arrow Connector 34"/>
          <p:cNvCxnSpPr/>
          <p:nvPr/>
        </p:nvCxnSpPr>
        <p:spPr bwMode="auto">
          <a:xfrm flipV="1">
            <a:off x="3995936" y="828328"/>
            <a:ext cx="3384376" cy="80392"/>
          </a:xfrm>
          <a:prstGeom prst="straightConnector1">
            <a:avLst/>
          </a:prstGeom>
          <a:ln>
            <a:headEnd type="none" w="med" len="med"/>
            <a:tailEnd type="oval"/>
          </a:ln>
        </p:spPr>
        <p:style>
          <a:lnRef idx="3">
            <a:schemeClr val="dk1"/>
          </a:lnRef>
          <a:fillRef idx="0">
            <a:schemeClr val="dk1"/>
          </a:fillRef>
          <a:effectRef idx="2">
            <a:schemeClr val="dk1"/>
          </a:effectRef>
          <a:fontRef idx="minor">
            <a:schemeClr val="tx1"/>
          </a:fontRef>
        </p:style>
      </p:cxnSp>
      <p:sp>
        <p:nvSpPr>
          <p:cNvPr id="39" name="AutoShape 1"/>
          <p:cNvSpPr>
            <a:spLocks/>
          </p:cNvSpPr>
          <p:nvPr/>
        </p:nvSpPr>
        <p:spPr bwMode="auto">
          <a:xfrm>
            <a:off x="2987824" y="1340768"/>
            <a:ext cx="360040" cy="28803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1.</a:t>
            </a:r>
            <a:endParaRPr lang="en-US" sz="1600" dirty="0"/>
          </a:p>
        </p:txBody>
      </p:sp>
      <p:sp>
        <p:nvSpPr>
          <p:cNvPr id="40" name="AutoShape 1"/>
          <p:cNvSpPr>
            <a:spLocks/>
          </p:cNvSpPr>
          <p:nvPr/>
        </p:nvSpPr>
        <p:spPr bwMode="auto">
          <a:xfrm>
            <a:off x="2627784" y="2348880"/>
            <a:ext cx="360040" cy="28803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2.</a:t>
            </a:r>
            <a:endParaRPr lang="en-US" sz="1600" dirty="0"/>
          </a:p>
        </p:txBody>
      </p:sp>
      <p:sp>
        <p:nvSpPr>
          <p:cNvPr id="41" name="AutoShape 1"/>
          <p:cNvSpPr>
            <a:spLocks/>
          </p:cNvSpPr>
          <p:nvPr/>
        </p:nvSpPr>
        <p:spPr bwMode="auto">
          <a:xfrm>
            <a:off x="5004048" y="5949280"/>
            <a:ext cx="360040" cy="28803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1.</a:t>
            </a:r>
            <a:endParaRPr lang="en-US" sz="1600" dirty="0"/>
          </a:p>
        </p:txBody>
      </p:sp>
      <p:sp>
        <p:nvSpPr>
          <p:cNvPr id="42" name="AutoShape 1"/>
          <p:cNvSpPr>
            <a:spLocks/>
          </p:cNvSpPr>
          <p:nvPr/>
        </p:nvSpPr>
        <p:spPr bwMode="auto">
          <a:xfrm>
            <a:off x="4932040" y="4941168"/>
            <a:ext cx="360040" cy="28803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2.</a:t>
            </a:r>
            <a:endParaRPr lang="en-US" sz="1600" dirty="0"/>
          </a:p>
        </p:txBody>
      </p:sp>
      <p:sp>
        <p:nvSpPr>
          <p:cNvPr id="43" name="AutoShape 1"/>
          <p:cNvSpPr>
            <a:spLocks/>
          </p:cNvSpPr>
          <p:nvPr/>
        </p:nvSpPr>
        <p:spPr bwMode="auto">
          <a:xfrm>
            <a:off x="7308304" y="980728"/>
            <a:ext cx="360040" cy="28803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1.</a:t>
            </a:r>
            <a:endParaRPr lang="en-US" sz="1600" dirty="0"/>
          </a:p>
        </p:txBody>
      </p:sp>
      <p:sp>
        <p:nvSpPr>
          <p:cNvPr id="44" name="AutoShape 1"/>
          <p:cNvSpPr>
            <a:spLocks/>
          </p:cNvSpPr>
          <p:nvPr/>
        </p:nvSpPr>
        <p:spPr bwMode="auto">
          <a:xfrm>
            <a:off x="7452320" y="1916832"/>
            <a:ext cx="360040" cy="28803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2.</a:t>
            </a:r>
            <a:endParaRPr lang="en-US" sz="1600" dirty="0"/>
          </a:p>
        </p:txBody>
      </p:sp>
      <p:sp>
        <p:nvSpPr>
          <p:cNvPr id="13" name="AutoShape 1"/>
          <p:cNvSpPr>
            <a:spLocks/>
          </p:cNvSpPr>
          <p:nvPr/>
        </p:nvSpPr>
        <p:spPr bwMode="auto">
          <a:xfrm>
            <a:off x="1691680" y="692696"/>
            <a:ext cx="2592288" cy="43204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erosion or deposition ?</a:t>
            </a:r>
            <a:endParaRPr lang="en-US" sz="1800" dirty="0"/>
          </a:p>
        </p:txBody>
      </p:sp>
      <p:sp>
        <p:nvSpPr>
          <p:cNvPr id="45" name="AutoShape 1"/>
          <p:cNvSpPr>
            <a:spLocks/>
          </p:cNvSpPr>
          <p:nvPr/>
        </p:nvSpPr>
        <p:spPr bwMode="auto">
          <a:xfrm>
            <a:off x="35496" y="4797152"/>
            <a:ext cx="3672408" cy="122413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t"/>
          <a:lstStyle/>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b="1" u="sng" dirty="0">
                <a:solidFill>
                  <a:srgbClr val="292934"/>
                </a:solidFill>
                <a:latin typeface="Comic Sans MS" charset="0"/>
                <a:cs typeface="Comic Sans MS" charset="0"/>
                <a:sym typeface="Comic Sans MS" charset="0"/>
              </a:rPr>
              <a:t>Key</a:t>
            </a:r>
          </a:p>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1:	</a:t>
            </a:r>
            <a:r>
              <a:rPr lang="en-US" dirty="0">
                <a:solidFill>
                  <a:srgbClr val="292934"/>
                </a:solidFill>
                <a:latin typeface="Comic Sans MS" charset="0"/>
                <a:cs typeface="Comic Sans MS" charset="0"/>
                <a:sym typeface="Comic Sans MS" charset="0"/>
              </a:rPr>
              <a:t>B</a:t>
            </a:r>
            <a:r>
              <a:rPr lang="en-US" sz="1800" dirty="0">
                <a:solidFill>
                  <a:srgbClr val="292934"/>
                </a:solidFill>
                <a:latin typeface="Comic Sans MS" charset="0"/>
                <a:cs typeface="Comic Sans MS" charset="0"/>
                <a:sym typeface="Comic Sans MS" charset="0"/>
              </a:rPr>
              <a:t>each or river cliff ?</a:t>
            </a:r>
          </a:p>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endParaRPr lang="en-US" sz="1800" dirty="0">
              <a:solidFill>
                <a:srgbClr val="292934"/>
              </a:solidFill>
              <a:latin typeface="Comic Sans MS" charset="0"/>
              <a:cs typeface="Comic Sans MS" charset="0"/>
              <a:sym typeface="Comic Sans MS" charset="0"/>
            </a:endParaRPr>
          </a:p>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2:	Beach or river cliff ?</a:t>
            </a:r>
          </a:p>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endParaRPr lang="en-US" sz="1800" dirty="0"/>
          </a:p>
        </p:txBody>
      </p:sp>
      <p:sp>
        <p:nvSpPr>
          <p:cNvPr id="50" name="AutoShape 1"/>
          <p:cNvSpPr>
            <a:spLocks/>
          </p:cNvSpPr>
          <p:nvPr/>
        </p:nvSpPr>
        <p:spPr bwMode="auto">
          <a:xfrm>
            <a:off x="899592" y="1196752"/>
            <a:ext cx="1296144"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31750">
            <a:prstDash val="dash"/>
          </a:ln>
          <a:extLst/>
        </p:spPr>
        <p:style>
          <a:lnRef idx="1">
            <a:schemeClr val="dk1"/>
          </a:lnRef>
          <a:fillRef idx="2">
            <a:schemeClr val="dk1"/>
          </a:fillRef>
          <a:effectRef idx="1">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outside of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river bend</a:t>
            </a:r>
            <a:endParaRPr lang="en-US" sz="1600" dirty="0"/>
          </a:p>
        </p:txBody>
      </p:sp>
      <p:sp>
        <p:nvSpPr>
          <p:cNvPr id="51" name="AutoShape 1"/>
          <p:cNvSpPr>
            <a:spLocks/>
          </p:cNvSpPr>
          <p:nvPr/>
        </p:nvSpPr>
        <p:spPr bwMode="auto">
          <a:xfrm>
            <a:off x="2123728" y="4077072"/>
            <a:ext cx="1296144"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31750">
            <a:prstDash val="dash"/>
          </a:ln>
          <a:extLst/>
        </p:spPr>
        <p:style>
          <a:lnRef idx="1">
            <a:schemeClr val="dk1"/>
          </a:lnRef>
          <a:fillRef idx="2">
            <a:schemeClr val="dk1"/>
          </a:fillRef>
          <a:effectRef idx="1">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inside of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river bend</a:t>
            </a:r>
            <a:endParaRPr lang="en-US" sz="1600" dirty="0"/>
          </a:p>
        </p:txBody>
      </p:sp>
      <p:sp>
        <p:nvSpPr>
          <p:cNvPr id="53" name="AutoShape 1"/>
          <p:cNvSpPr>
            <a:spLocks/>
          </p:cNvSpPr>
          <p:nvPr/>
        </p:nvSpPr>
        <p:spPr bwMode="auto">
          <a:xfrm>
            <a:off x="6156176" y="5805264"/>
            <a:ext cx="1296144"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31750">
            <a:prstDash val="dash"/>
          </a:ln>
          <a:extLst/>
        </p:spPr>
        <p:style>
          <a:lnRef idx="1">
            <a:schemeClr val="dk1"/>
          </a:lnRef>
          <a:fillRef idx="2">
            <a:schemeClr val="dk1"/>
          </a:fillRef>
          <a:effectRef idx="1">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outside of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river bend</a:t>
            </a:r>
            <a:endParaRPr lang="en-US" sz="1600" dirty="0"/>
          </a:p>
        </p:txBody>
      </p:sp>
      <p:sp>
        <p:nvSpPr>
          <p:cNvPr id="54" name="AutoShape 1"/>
          <p:cNvSpPr>
            <a:spLocks/>
          </p:cNvSpPr>
          <p:nvPr/>
        </p:nvSpPr>
        <p:spPr bwMode="auto">
          <a:xfrm>
            <a:off x="7812360" y="2276872"/>
            <a:ext cx="1296144"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31750">
            <a:prstDash val="dash"/>
          </a:ln>
          <a:extLst/>
        </p:spPr>
        <p:style>
          <a:lnRef idx="1">
            <a:schemeClr val="dk1"/>
          </a:lnRef>
          <a:fillRef idx="2">
            <a:schemeClr val="dk1"/>
          </a:fillRef>
          <a:effectRef idx="1">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inside of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river bend</a:t>
            </a:r>
            <a:endParaRPr lang="en-US" sz="1600" dirty="0"/>
          </a:p>
        </p:txBody>
      </p:sp>
      <p:sp>
        <p:nvSpPr>
          <p:cNvPr id="56" name="AutoShape 1"/>
          <p:cNvSpPr>
            <a:spLocks/>
          </p:cNvSpPr>
          <p:nvPr/>
        </p:nvSpPr>
        <p:spPr bwMode="auto">
          <a:xfrm>
            <a:off x="4427984" y="2276872"/>
            <a:ext cx="1296144"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31750">
            <a:prstDash val="dash"/>
          </a:ln>
          <a:extLst/>
        </p:spPr>
        <p:style>
          <a:lnRef idx="1">
            <a:schemeClr val="dk1"/>
          </a:lnRef>
          <a:fillRef idx="2">
            <a:schemeClr val="dk1"/>
          </a:fillRef>
          <a:effectRef idx="1">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inside of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river bend</a:t>
            </a:r>
            <a:endParaRPr lang="en-US" sz="1600" dirty="0"/>
          </a:p>
        </p:txBody>
      </p:sp>
      <p:sp>
        <p:nvSpPr>
          <p:cNvPr id="57" name="AutoShape 1"/>
          <p:cNvSpPr>
            <a:spLocks/>
          </p:cNvSpPr>
          <p:nvPr/>
        </p:nvSpPr>
        <p:spPr bwMode="auto">
          <a:xfrm>
            <a:off x="35496" y="6093296"/>
            <a:ext cx="3672408" cy="72008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b="1" dirty="0">
                <a:solidFill>
                  <a:srgbClr val="292934"/>
                </a:solidFill>
                <a:latin typeface="Comic Sans MS" charset="0"/>
                <a:cs typeface="Comic Sans MS" charset="0"/>
                <a:sym typeface="Comic Sans MS" charset="0"/>
              </a:rPr>
              <a:t>BIRD’S-EYE VIEW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b="1" dirty="0">
                <a:solidFill>
                  <a:srgbClr val="292934"/>
                </a:solidFill>
                <a:latin typeface="Comic Sans MS" charset="0"/>
                <a:cs typeface="Comic Sans MS" charset="0"/>
                <a:sym typeface="Comic Sans MS" charset="0"/>
              </a:rPr>
              <a:t>OF A RIVER</a:t>
            </a:r>
          </a:p>
        </p:txBody>
      </p:sp>
      <p:sp>
        <p:nvSpPr>
          <p:cNvPr id="58" name="AutoShape 1"/>
          <p:cNvSpPr>
            <a:spLocks/>
          </p:cNvSpPr>
          <p:nvPr/>
        </p:nvSpPr>
        <p:spPr bwMode="auto">
          <a:xfrm>
            <a:off x="7812360" y="692696"/>
            <a:ext cx="1296144"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31750">
            <a:prstDash val="dash"/>
          </a:ln>
          <a:extLst/>
        </p:spPr>
        <p:style>
          <a:lnRef idx="1">
            <a:schemeClr val="dk1"/>
          </a:lnRef>
          <a:fillRef idx="2">
            <a:schemeClr val="dk1"/>
          </a:fillRef>
          <a:effectRef idx="1">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outside of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river bend</a:t>
            </a:r>
            <a:endParaRPr lang="en-US" sz="1600" dirty="0"/>
          </a:p>
        </p:txBody>
      </p:sp>
    </p:spTree>
    <p:extLst>
      <p:ext uri="{BB962C8B-B14F-4D97-AF65-F5344CB8AC3E}">
        <p14:creationId xmlns:p14="http://schemas.microsoft.com/office/powerpoint/2010/main" val="3924194685"/>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AutoShape 1"/>
          <p:cNvSpPr>
            <a:spLocks/>
          </p:cNvSpPr>
          <p:nvPr/>
        </p:nvSpPr>
        <p:spPr bwMode="auto">
          <a:xfrm>
            <a:off x="232197" y="-1251520"/>
            <a:ext cx="9432925" cy="3175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b="1" dirty="0">
                <a:solidFill>
                  <a:srgbClr val="292934"/>
                </a:solidFill>
                <a:latin typeface="Comic Sans MS" charset="0"/>
                <a:cs typeface="Comic Sans MS" charset="0"/>
                <a:sym typeface="Comic Sans MS" charset="0"/>
              </a:rPr>
              <a:t>MEANDERS</a:t>
            </a:r>
            <a:endParaRPr lang="en-US" dirty="0"/>
          </a:p>
        </p:txBody>
      </p:sp>
      <p:pic>
        <p:nvPicPr>
          <p:cNvPr id="102402" name="Picture 2" descr="Screen Shot 2013-12-08 at 22.33.15.png"/>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81512" y="404664"/>
            <a:ext cx="7950928" cy="6181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Lst>
        </p:spPr>
      </p:pic>
      <p:sp>
        <p:nvSpPr>
          <p:cNvPr id="102406" name="AutoShape 6"/>
          <p:cNvSpPr>
            <a:spLocks/>
          </p:cNvSpPr>
          <p:nvPr/>
        </p:nvSpPr>
        <p:spPr bwMode="auto">
          <a:xfrm>
            <a:off x="107504" y="44624"/>
            <a:ext cx="8928992" cy="57606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defTabSz="914400"/>
            <a:r>
              <a:rPr lang="en-US" sz="2400" b="1" dirty="0">
                <a:solidFill>
                  <a:srgbClr val="7030A0"/>
                </a:solidFill>
                <a:latin typeface="Comic Sans MS" charset="0"/>
                <a:cs typeface="Comic Sans MS" charset="0"/>
                <a:sym typeface="Comic Sans MS" charset="0"/>
              </a:rPr>
              <a:t>Check your answers:</a:t>
            </a:r>
            <a:endParaRPr lang="en-US" sz="2400" dirty="0">
              <a:solidFill>
                <a:srgbClr val="7030A0"/>
              </a:solidFill>
              <a:latin typeface="Comic Sans MS" charset="0"/>
              <a:cs typeface="Comic Sans MS" charset="0"/>
              <a:sym typeface="Comic Sans MS" charset="0"/>
            </a:endParaRPr>
          </a:p>
        </p:txBody>
      </p:sp>
      <p:sp>
        <p:nvSpPr>
          <p:cNvPr id="12" name="AutoShape 6"/>
          <p:cNvSpPr>
            <a:spLocks/>
          </p:cNvSpPr>
          <p:nvPr/>
        </p:nvSpPr>
        <p:spPr bwMode="auto">
          <a:xfrm>
            <a:off x="35496" y="-1177875"/>
            <a:ext cx="9108504" cy="10064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p>
            <a:pPr defTabSz="914400"/>
            <a:r>
              <a:rPr lang="en-US" sz="1800" dirty="0">
                <a:latin typeface="Comic Sans MS" charset="0"/>
                <a:cs typeface="Comic Sans MS" charset="0"/>
                <a:sym typeface="Comic Sans MS" charset="0"/>
              </a:rPr>
              <a:t>Task: Sort out and annotate the 4 stages of a river meander. </a:t>
            </a:r>
          </a:p>
        </p:txBody>
      </p:sp>
      <p:sp>
        <p:nvSpPr>
          <p:cNvPr id="14" name="AutoShape 1"/>
          <p:cNvSpPr>
            <a:spLocks/>
          </p:cNvSpPr>
          <p:nvPr/>
        </p:nvSpPr>
        <p:spPr bwMode="auto">
          <a:xfrm rot="16200000">
            <a:off x="2513223" y="2810383"/>
            <a:ext cx="517154" cy="158417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vert="vert"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erosion or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deposition ?</a:t>
            </a:r>
            <a:endParaRPr lang="en-US" sz="1800" dirty="0"/>
          </a:p>
        </p:txBody>
      </p:sp>
      <p:cxnSp>
        <p:nvCxnSpPr>
          <p:cNvPr id="4" name="Straight Arrow Connector 3"/>
          <p:cNvCxnSpPr/>
          <p:nvPr/>
        </p:nvCxnSpPr>
        <p:spPr bwMode="auto">
          <a:xfrm flipH="1">
            <a:off x="2843808" y="1124744"/>
            <a:ext cx="21704" cy="216024"/>
          </a:xfrm>
          <a:prstGeom prst="straightConnector1">
            <a:avLst/>
          </a:prstGeom>
          <a:ln>
            <a:headEnd type="none" w="med" len="med"/>
            <a:tailEnd type="oval"/>
          </a:ln>
        </p:spPr>
        <p:style>
          <a:lnRef idx="3">
            <a:schemeClr val="dk1"/>
          </a:lnRef>
          <a:fillRef idx="0">
            <a:schemeClr val="dk1"/>
          </a:fillRef>
          <a:effectRef idx="2">
            <a:schemeClr val="dk1"/>
          </a:effectRef>
          <a:fontRef idx="minor">
            <a:schemeClr val="tx1"/>
          </a:fontRef>
        </p:style>
      </p:cxnSp>
      <p:cxnSp>
        <p:nvCxnSpPr>
          <p:cNvPr id="22" name="Straight Arrow Connector 21"/>
          <p:cNvCxnSpPr/>
          <p:nvPr/>
        </p:nvCxnSpPr>
        <p:spPr bwMode="auto">
          <a:xfrm flipV="1">
            <a:off x="2771800" y="2852936"/>
            <a:ext cx="72008" cy="504056"/>
          </a:xfrm>
          <a:prstGeom prst="straightConnector1">
            <a:avLst/>
          </a:prstGeom>
          <a:ln>
            <a:headEnd type="none" w="med" len="med"/>
            <a:tailEnd type="oval"/>
          </a:ln>
        </p:spPr>
        <p:style>
          <a:lnRef idx="3">
            <a:schemeClr val="dk1"/>
          </a:lnRef>
          <a:fillRef idx="0">
            <a:schemeClr val="dk1"/>
          </a:fillRef>
          <a:effectRef idx="2">
            <a:schemeClr val="dk1"/>
          </a:effectRef>
          <a:fontRef idx="minor">
            <a:schemeClr val="tx1"/>
          </a:fontRef>
        </p:style>
      </p:cxnSp>
      <p:cxnSp>
        <p:nvCxnSpPr>
          <p:cNvPr id="25" name="Straight Arrow Connector 24"/>
          <p:cNvCxnSpPr/>
          <p:nvPr/>
        </p:nvCxnSpPr>
        <p:spPr bwMode="auto">
          <a:xfrm>
            <a:off x="5076056" y="4293096"/>
            <a:ext cx="0" cy="504056"/>
          </a:xfrm>
          <a:prstGeom prst="straightConnector1">
            <a:avLst/>
          </a:prstGeom>
          <a:ln>
            <a:headEnd type="none" w="med" len="med"/>
            <a:tailEnd type="oval"/>
          </a:ln>
        </p:spPr>
        <p:style>
          <a:lnRef idx="3">
            <a:schemeClr val="dk1"/>
          </a:lnRef>
          <a:fillRef idx="0">
            <a:schemeClr val="dk1"/>
          </a:fillRef>
          <a:effectRef idx="2">
            <a:schemeClr val="dk1"/>
          </a:effectRef>
          <a:fontRef idx="minor">
            <a:schemeClr val="tx1"/>
          </a:fontRef>
        </p:style>
      </p:cxnSp>
      <p:sp>
        <p:nvSpPr>
          <p:cNvPr id="16" name="AutoShape 1"/>
          <p:cNvSpPr>
            <a:spLocks/>
          </p:cNvSpPr>
          <p:nvPr/>
        </p:nvSpPr>
        <p:spPr bwMode="auto">
          <a:xfrm rot="10800000">
            <a:off x="4846934" y="2852936"/>
            <a:ext cx="517154" cy="158417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vert="vert"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erosion or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deposition ?</a:t>
            </a:r>
            <a:endParaRPr lang="en-US" sz="1800" dirty="0"/>
          </a:p>
        </p:txBody>
      </p:sp>
      <p:cxnSp>
        <p:nvCxnSpPr>
          <p:cNvPr id="28" name="Straight Arrow Connector 27"/>
          <p:cNvCxnSpPr/>
          <p:nvPr/>
        </p:nvCxnSpPr>
        <p:spPr bwMode="auto">
          <a:xfrm flipH="1" flipV="1">
            <a:off x="4788024" y="6237312"/>
            <a:ext cx="432048" cy="216024"/>
          </a:xfrm>
          <a:prstGeom prst="straightConnector1">
            <a:avLst/>
          </a:prstGeom>
          <a:ln>
            <a:headEnd type="none" w="med" len="med"/>
            <a:tailEnd type="oval"/>
          </a:ln>
        </p:spPr>
        <p:style>
          <a:lnRef idx="3">
            <a:schemeClr val="dk1"/>
          </a:lnRef>
          <a:fillRef idx="0">
            <a:schemeClr val="dk1"/>
          </a:fillRef>
          <a:effectRef idx="2">
            <a:schemeClr val="dk1"/>
          </a:effectRef>
          <a:fontRef idx="minor">
            <a:schemeClr val="tx1"/>
          </a:fontRef>
        </p:style>
      </p:cxnSp>
      <p:sp>
        <p:nvSpPr>
          <p:cNvPr id="15" name="AutoShape 1"/>
          <p:cNvSpPr>
            <a:spLocks/>
          </p:cNvSpPr>
          <p:nvPr/>
        </p:nvSpPr>
        <p:spPr bwMode="auto">
          <a:xfrm>
            <a:off x="4860032" y="6381328"/>
            <a:ext cx="2520280" cy="43204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erosion or deposition ?</a:t>
            </a:r>
            <a:endParaRPr lang="en-US" sz="1800" dirty="0"/>
          </a:p>
        </p:txBody>
      </p:sp>
      <p:cxnSp>
        <p:nvCxnSpPr>
          <p:cNvPr id="32" name="Straight Arrow Connector 31"/>
          <p:cNvCxnSpPr/>
          <p:nvPr/>
        </p:nvCxnSpPr>
        <p:spPr bwMode="auto">
          <a:xfrm flipH="1" flipV="1">
            <a:off x="7308304" y="2204864"/>
            <a:ext cx="576064" cy="1224136"/>
          </a:xfrm>
          <a:prstGeom prst="straightConnector1">
            <a:avLst/>
          </a:prstGeom>
          <a:ln>
            <a:headEnd type="none" w="med" len="med"/>
            <a:tailEnd type="oval"/>
          </a:ln>
        </p:spPr>
        <p:style>
          <a:lnRef idx="3">
            <a:schemeClr val="dk1"/>
          </a:lnRef>
          <a:fillRef idx="0">
            <a:schemeClr val="dk1"/>
          </a:fillRef>
          <a:effectRef idx="2">
            <a:schemeClr val="dk1"/>
          </a:effectRef>
          <a:fontRef idx="minor">
            <a:schemeClr val="tx1"/>
          </a:fontRef>
        </p:style>
      </p:cxnSp>
      <p:sp>
        <p:nvSpPr>
          <p:cNvPr id="31" name="AutoShape 1"/>
          <p:cNvSpPr>
            <a:spLocks/>
          </p:cNvSpPr>
          <p:nvPr/>
        </p:nvSpPr>
        <p:spPr bwMode="auto">
          <a:xfrm>
            <a:off x="6588224" y="3068960"/>
            <a:ext cx="2483768" cy="43204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erosion or deposition ?</a:t>
            </a:r>
            <a:endParaRPr lang="en-US" sz="1800" dirty="0"/>
          </a:p>
        </p:txBody>
      </p:sp>
      <p:cxnSp>
        <p:nvCxnSpPr>
          <p:cNvPr id="35" name="Straight Arrow Connector 34"/>
          <p:cNvCxnSpPr/>
          <p:nvPr/>
        </p:nvCxnSpPr>
        <p:spPr bwMode="auto">
          <a:xfrm flipV="1">
            <a:off x="3995936" y="828328"/>
            <a:ext cx="3384376" cy="80392"/>
          </a:xfrm>
          <a:prstGeom prst="straightConnector1">
            <a:avLst/>
          </a:prstGeom>
          <a:ln>
            <a:headEnd type="none" w="med" len="med"/>
            <a:tailEnd type="oval"/>
          </a:ln>
        </p:spPr>
        <p:style>
          <a:lnRef idx="3">
            <a:schemeClr val="dk1"/>
          </a:lnRef>
          <a:fillRef idx="0">
            <a:schemeClr val="dk1"/>
          </a:fillRef>
          <a:effectRef idx="2">
            <a:schemeClr val="dk1"/>
          </a:effectRef>
          <a:fontRef idx="minor">
            <a:schemeClr val="tx1"/>
          </a:fontRef>
        </p:style>
      </p:cxnSp>
      <p:sp>
        <p:nvSpPr>
          <p:cNvPr id="39" name="AutoShape 1"/>
          <p:cNvSpPr>
            <a:spLocks/>
          </p:cNvSpPr>
          <p:nvPr/>
        </p:nvSpPr>
        <p:spPr bwMode="auto">
          <a:xfrm>
            <a:off x="2987824" y="1340768"/>
            <a:ext cx="360040" cy="28803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1.</a:t>
            </a:r>
            <a:endParaRPr lang="en-US" sz="1600" dirty="0"/>
          </a:p>
        </p:txBody>
      </p:sp>
      <p:sp>
        <p:nvSpPr>
          <p:cNvPr id="40" name="AutoShape 1"/>
          <p:cNvSpPr>
            <a:spLocks/>
          </p:cNvSpPr>
          <p:nvPr/>
        </p:nvSpPr>
        <p:spPr bwMode="auto">
          <a:xfrm>
            <a:off x="2627784" y="2348880"/>
            <a:ext cx="360040" cy="28803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2.</a:t>
            </a:r>
            <a:endParaRPr lang="en-US" sz="1600" dirty="0"/>
          </a:p>
        </p:txBody>
      </p:sp>
      <p:sp>
        <p:nvSpPr>
          <p:cNvPr id="41" name="AutoShape 1"/>
          <p:cNvSpPr>
            <a:spLocks/>
          </p:cNvSpPr>
          <p:nvPr/>
        </p:nvSpPr>
        <p:spPr bwMode="auto">
          <a:xfrm>
            <a:off x="5004048" y="5949280"/>
            <a:ext cx="360040" cy="28803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1.</a:t>
            </a:r>
            <a:endParaRPr lang="en-US" sz="1600" dirty="0"/>
          </a:p>
        </p:txBody>
      </p:sp>
      <p:sp>
        <p:nvSpPr>
          <p:cNvPr id="42" name="AutoShape 1"/>
          <p:cNvSpPr>
            <a:spLocks/>
          </p:cNvSpPr>
          <p:nvPr/>
        </p:nvSpPr>
        <p:spPr bwMode="auto">
          <a:xfrm>
            <a:off x="4932040" y="4941168"/>
            <a:ext cx="360040" cy="28803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2.</a:t>
            </a:r>
            <a:endParaRPr lang="en-US" sz="1600" dirty="0"/>
          </a:p>
        </p:txBody>
      </p:sp>
      <p:sp>
        <p:nvSpPr>
          <p:cNvPr id="43" name="AutoShape 1"/>
          <p:cNvSpPr>
            <a:spLocks/>
          </p:cNvSpPr>
          <p:nvPr/>
        </p:nvSpPr>
        <p:spPr bwMode="auto">
          <a:xfrm>
            <a:off x="7308304" y="980728"/>
            <a:ext cx="360040" cy="28803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1.</a:t>
            </a:r>
            <a:endParaRPr lang="en-US" sz="1600" dirty="0"/>
          </a:p>
        </p:txBody>
      </p:sp>
      <p:sp>
        <p:nvSpPr>
          <p:cNvPr id="44" name="AutoShape 1"/>
          <p:cNvSpPr>
            <a:spLocks/>
          </p:cNvSpPr>
          <p:nvPr/>
        </p:nvSpPr>
        <p:spPr bwMode="auto">
          <a:xfrm>
            <a:off x="7452320" y="1916832"/>
            <a:ext cx="360040" cy="28803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2.</a:t>
            </a:r>
            <a:endParaRPr lang="en-US" sz="1600" dirty="0"/>
          </a:p>
        </p:txBody>
      </p:sp>
      <p:sp>
        <p:nvSpPr>
          <p:cNvPr id="13" name="AutoShape 1"/>
          <p:cNvSpPr>
            <a:spLocks/>
          </p:cNvSpPr>
          <p:nvPr/>
        </p:nvSpPr>
        <p:spPr bwMode="auto">
          <a:xfrm>
            <a:off x="1691680" y="692696"/>
            <a:ext cx="2592288" cy="43204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erosion or deposition ?</a:t>
            </a:r>
            <a:endParaRPr lang="en-US" sz="1800" dirty="0"/>
          </a:p>
        </p:txBody>
      </p:sp>
      <p:sp>
        <p:nvSpPr>
          <p:cNvPr id="45" name="AutoShape 1"/>
          <p:cNvSpPr>
            <a:spLocks/>
          </p:cNvSpPr>
          <p:nvPr/>
        </p:nvSpPr>
        <p:spPr bwMode="auto">
          <a:xfrm>
            <a:off x="35496" y="4797152"/>
            <a:ext cx="3672408" cy="122413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t"/>
          <a:lstStyle/>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b="1" u="sng" dirty="0">
                <a:solidFill>
                  <a:srgbClr val="292934"/>
                </a:solidFill>
                <a:latin typeface="Comic Sans MS" charset="0"/>
                <a:cs typeface="Comic Sans MS" charset="0"/>
                <a:sym typeface="Comic Sans MS" charset="0"/>
              </a:rPr>
              <a:t>Key</a:t>
            </a:r>
          </a:p>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1:	RIVER CLIFF</a:t>
            </a:r>
          </a:p>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endParaRPr lang="en-US" sz="1800" dirty="0">
              <a:solidFill>
                <a:srgbClr val="292934"/>
              </a:solidFill>
              <a:latin typeface="Comic Sans MS" charset="0"/>
              <a:cs typeface="Comic Sans MS" charset="0"/>
              <a:sym typeface="Comic Sans MS" charset="0"/>
            </a:endParaRPr>
          </a:p>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dirty="0">
                <a:solidFill>
                  <a:srgbClr val="292934"/>
                </a:solidFill>
                <a:latin typeface="Comic Sans MS" charset="0"/>
                <a:cs typeface="Comic Sans MS" charset="0"/>
                <a:sym typeface="Comic Sans MS" charset="0"/>
              </a:rPr>
              <a:t>2:	BEACH</a:t>
            </a:r>
          </a:p>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endParaRPr lang="en-US" sz="1800" dirty="0"/>
          </a:p>
        </p:txBody>
      </p:sp>
      <p:sp>
        <p:nvSpPr>
          <p:cNvPr id="50" name="AutoShape 1"/>
          <p:cNvSpPr>
            <a:spLocks/>
          </p:cNvSpPr>
          <p:nvPr/>
        </p:nvSpPr>
        <p:spPr bwMode="auto">
          <a:xfrm>
            <a:off x="899592" y="1196752"/>
            <a:ext cx="1296144"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31750">
            <a:prstDash val="dash"/>
          </a:ln>
          <a:extLst/>
        </p:spPr>
        <p:style>
          <a:lnRef idx="1">
            <a:schemeClr val="dk1"/>
          </a:lnRef>
          <a:fillRef idx="2">
            <a:schemeClr val="dk1"/>
          </a:fillRef>
          <a:effectRef idx="1">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outside of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river bend</a:t>
            </a:r>
            <a:endParaRPr lang="en-US" sz="1600" dirty="0"/>
          </a:p>
        </p:txBody>
      </p:sp>
      <p:sp>
        <p:nvSpPr>
          <p:cNvPr id="51" name="AutoShape 1"/>
          <p:cNvSpPr>
            <a:spLocks/>
          </p:cNvSpPr>
          <p:nvPr/>
        </p:nvSpPr>
        <p:spPr bwMode="auto">
          <a:xfrm>
            <a:off x="2123728" y="4077072"/>
            <a:ext cx="1296144"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31750">
            <a:prstDash val="dash"/>
          </a:ln>
          <a:extLst/>
        </p:spPr>
        <p:style>
          <a:lnRef idx="1">
            <a:schemeClr val="dk1"/>
          </a:lnRef>
          <a:fillRef idx="2">
            <a:schemeClr val="dk1"/>
          </a:fillRef>
          <a:effectRef idx="1">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inside of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river bend</a:t>
            </a:r>
            <a:endParaRPr lang="en-US" sz="1600" dirty="0"/>
          </a:p>
        </p:txBody>
      </p:sp>
      <p:sp>
        <p:nvSpPr>
          <p:cNvPr id="53" name="AutoShape 1"/>
          <p:cNvSpPr>
            <a:spLocks/>
          </p:cNvSpPr>
          <p:nvPr/>
        </p:nvSpPr>
        <p:spPr bwMode="auto">
          <a:xfrm>
            <a:off x="6156176" y="5805264"/>
            <a:ext cx="1296144"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31750">
            <a:prstDash val="dash"/>
          </a:ln>
          <a:extLst/>
        </p:spPr>
        <p:style>
          <a:lnRef idx="1">
            <a:schemeClr val="dk1"/>
          </a:lnRef>
          <a:fillRef idx="2">
            <a:schemeClr val="dk1"/>
          </a:fillRef>
          <a:effectRef idx="1">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outside of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river bend</a:t>
            </a:r>
            <a:endParaRPr lang="en-US" sz="1600" dirty="0"/>
          </a:p>
        </p:txBody>
      </p:sp>
      <p:sp>
        <p:nvSpPr>
          <p:cNvPr id="54" name="AutoShape 1"/>
          <p:cNvSpPr>
            <a:spLocks/>
          </p:cNvSpPr>
          <p:nvPr/>
        </p:nvSpPr>
        <p:spPr bwMode="auto">
          <a:xfrm>
            <a:off x="7812360" y="2276872"/>
            <a:ext cx="1296144"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31750">
            <a:prstDash val="dash"/>
          </a:ln>
          <a:extLst/>
        </p:spPr>
        <p:style>
          <a:lnRef idx="1">
            <a:schemeClr val="dk1"/>
          </a:lnRef>
          <a:fillRef idx="2">
            <a:schemeClr val="dk1"/>
          </a:fillRef>
          <a:effectRef idx="1">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inside of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river bend</a:t>
            </a:r>
            <a:endParaRPr lang="en-US" sz="1600" dirty="0"/>
          </a:p>
        </p:txBody>
      </p:sp>
      <p:sp>
        <p:nvSpPr>
          <p:cNvPr id="56" name="AutoShape 1"/>
          <p:cNvSpPr>
            <a:spLocks/>
          </p:cNvSpPr>
          <p:nvPr/>
        </p:nvSpPr>
        <p:spPr bwMode="auto">
          <a:xfrm>
            <a:off x="4427984" y="2276872"/>
            <a:ext cx="1296144"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31750">
            <a:prstDash val="dash"/>
          </a:ln>
          <a:extLst/>
        </p:spPr>
        <p:style>
          <a:lnRef idx="1">
            <a:schemeClr val="dk1"/>
          </a:lnRef>
          <a:fillRef idx="2">
            <a:schemeClr val="dk1"/>
          </a:fillRef>
          <a:effectRef idx="1">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inside of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river bend</a:t>
            </a:r>
            <a:endParaRPr lang="en-US" sz="1600" dirty="0"/>
          </a:p>
        </p:txBody>
      </p:sp>
      <p:sp>
        <p:nvSpPr>
          <p:cNvPr id="57" name="AutoShape 1"/>
          <p:cNvSpPr>
            <a:spLocks/>
          </p:cNvSpPr>
          <p:nvPr/>
        </p:nvSpPr>
        <p:spPr bwMode="auto">
          <a:xfrm>
            <a:off x="35496" y="6093296"/>
            <a:ext cx="3672408" cy="72008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b="1" dirty="0">
                <a:solidFill>
                  <a:srgbClr val="292934"/>
                </a:solidFill>
                <a:latin typeface="Comic Sans MS" charset="0"/>
                <a:cs typeface="Comic Sans MS" charset="0"/>
                <a:sym typeface="Comic Sans MS" charset="0"/>
              </a:rPr>
              <a:t>BIRD’S-EYE VIEW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b="1" dirty="0">
                <a:solidFill>
                  <a:srgbClr val="292934"/>
                </a:solidFill>
                <a:latin typeface="Comic Sans MS" charset="0"/>
                <a:cs typeface="Comic Sans MS" charset="0"/>
                <a:sym typeface="Comic Sans MS" charset="0"/>
              </a:rPr>
              <a:t>OF A RIVER</a:t>
            </a:r>
          </a:p>
        </p:txBody>
      </p:sp>
      <p:sp>
        <p:nvSpPr>
          <p:cNvPr id="58" name="AutoShape 1"/>
          <p:cNvSpPr>
            <a:spLocks/>
          </p:cNvSpPr>
          <p:nvPr/>
        </p:nvSpPr>
        <p:spPr bwMode="auto">
          <a:xfrm>
            <a:off x="7812360" y="692696"/>
            <a:ext cx="1296144"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31750">
            <a:prstDash val="dash"/>
          </a:ln>
          <a:extLst/>
        </p:spPr>
        <p:style>
          <a:lnRef idx="1">
            <a:schemeClr val="dk1"/>
          </a:lnRef>
          <a:fillRef idx="2">
            <a:schemeClr val="dk1"/>
          </a:fillRef>
          <a:effectRef idx="1">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outside of </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600" dirty="0">
                <a:solidFill>
                  <a:srgbClr val="292934"/>
                </a:solidFill>
                <a:latin typeface="Comic Sans MS" charset="0"/>
                <a:cs typeface="Comic Sans MS" charset="0"/>
                <a:sym typeface="Comic Sans MS" charset="0"/>
              </a:rPr>
              <a:t>river bend</a:t>
            </a:r>
            <a:endParaRPr lang="en-US" sz="1600" dirty="0"/>
          </a:p>
        </p:txBody>
      </p:sp>
      <p:sp>
        <p:nvSpPr>
          <p:cNvPr id="59" name="Oval 58"/>
          <p:cNvSpPr/>
          <p:nvPr/>
        </p:nvSpPr>
        <p:spPr bwMode="auto">
          <a:xfrm>
            <a:off x="1619673" y="692696"/>
            <a:ext cx="1008112" cy="418949"/>
          </a:xfrm>
          <a:prstGeom prst="ellipse">
            <a:avLst/>
          </a:prstGeom>
          <a:noFill/>
          <a:ln w="44450" cap="flat" cmpd="sng" algn="ctr">
            <a:solidFill>
              <a:srgbClr val="FF0000"/>
            </a:solidFill>
            <a:prstDash val="solid"/>
            <a:round/>
            <a:headEnd type="none" w="med" len="med"/>
            <a:tailEnd type="none" w="med" len="med"/>
          </a:ln>
          <a:effectLst/>
        </p:spPr>
        <p:txBody>
          <a:bodyPr vert="horz" wrap="square" lIns="45718" tIns="45718" rIns="45718" bIns="45718" numCol="1" rtlCol="0" anchor="t" anchorCtr="0" compatLnSpc="1">
            <a:prstTxWarp prst="textNoShape">
              <a:avLst/>
            </a:prstTxWarp>
          </a:bodyPr>
          <a:lstStyle/>
          <a:p>
            <a:pPr marL="457200" marR="0" indent="0" algn="l" defTabSz="449263" rtl="0" eaLnBrk="1"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Helvetica" charset="0"/>
              <a:ea typeface="Helvetica" charset="0"/>
              <a:cs typeface="Helvetica" charset="0"/>
              <a:sym typeface="Helvetica" charset="0"/>
            </a:endParaRPr>
          </a:p>
        </p:txBody>
      </p:sp>
      <p:sp>
        <p:nvSpPr>
          <p:cNvPr id="60" name="Oval 59"/>
          <p:cNvSpPr/>
          <p:nvPr/>
        </p:nvSpPr>
        <p:spPr bwMode="auto">
          <a:xfrm>
            <a:off x="1835696" y="3573016"/>
            <a:ext cx="1872208" cy="360040"/>
          </a:xfrm>
          <a:prstGeom prst="ellipse">
            <a:avLst/>
          </a:prstGeom>
          <a:noFill/>
          <a:ln w="44450" cap="flat" cmpd="sng" algn="ctr">
            <a:solidFill>
              <a:srgbClr val="FF0000"/>
            </a:solidFill>
            <a:prstDash val="solid"/>
            <a:round/>
            <a:headEnd type="none" w="med" len="med"/>
            <a:tailEnd type="none" w="med" len="med"/>
          </a:ln>
          <a:effectLst/>
        </p:spPr>
        <p:txBody>
          <a:bodyPr vert="horz" wrap="square" lIns="45718" tIns="45718" rIns="45718" bIns="45718" numCol="1" rtlCol="0" anchor="t" anchorCtr="0" compatLnSpc="1">
            <a:prstTxWarp prst="textNoShape">
              <a:avLst/>
            </a:prstTxWarp>
          </a:bodyPr>
          <a:lstStyle/>
          <a:p>
            <a:pPr marL="457200" marR="0" indent="0" algn="l" defTabSz="449263" rtl="0" eaLnBrk="1"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Helvetica" charset="0"/>
              <a:ea typeface="Helvetica" charset="0"/>
              <a:cs typeface="Helvetica" charset="0"/>
              <a:sym typeface="Helvetica" charset="0"/>
            </a:endParaRPr>
          </a:p>
        </p:txBody>
      </p:sp>
      <p:sp>
        <p:nvSpPr>
          <p:cNvPr id="61" name="Oval 60"/>
          <p:cNvSpPr/>
          <p:nvPr/>
        </p:nvSpPr>
        <p:spPr bwMode="auto">
          <a:xfrm>
            <a:off x="4716017" y="6453336"/>
            <a:ext cx="1008112" cy="360040"/>
          </a:xfrm>
          <a:prstGeom prst="ellipse">
            <a:avLst/>
          </a:prstGeom>
          <a:noFill/>
          <a:ln w="44450" cap="flat" cmpd="sng" algn="ctr">
            <a:solidFill>
              <a:srgbClr val="FF0000"/>
            </a:solidFill>
            <a:prstDash val="solid"/>
            <a:round/>
            <a:headEnd type="none" w="med" len="med"/>
            <a:tailEnd type="none" w="med" len="med"/>
          </a:ln>
          <a:effectLst/>
        </p:spPr>
        <p:txBody>
          <a:bodyPr vert="horz" wrap="square" lIns="45718" tIns="45718" rIns="45718" bIns="45718" numCol="1" rtlCol="0" anchor="t" anchorCtr="0" compatLnSpc="1">
            <a:prstTxWarp prst="textNoShape">
              <a:avLst/>
            </a:prstTxWarp>
          </a:bodyPr>
          <a:lstStyle/>
          <a:p>
            <a:pPr marL="457200" marR="0" indent="0" algn="l" defTabSz="449263" rtl="0" eaLnBrk="1"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Helvetica" charset="0"/>
              <a:ea typeface="Helvetica" charset="0"/>
              <a:cs typeface="Helvetica" charset="0"/>
              <a:sym typeface="Helvetica" charset="0"/>
            </a:endParaRPr>
          </a:p>
        </p:txBody>
      </p:sp>
      <p:sp>
        <p:nvSpPr>
          <p:cNvPr id="62" name="Oval 61"/>
          <p:cNvSpPr/>
          <p:nvPr/>
        </p:nvSpPr>
        <p:spPr bwMode="auto">
          <a:xfrm rot="5400000">
            <a:off x="4518248" y="3474822"/>
            <a:ext cx="1547664" cy="432048"/>
          </a:xfrm>
          <a:prstGeom prst="ellipse">
            <a:avLst/>
          </a:prstGeom>
          <a:noFill/>
          <a:ln w="44450" cap="flat" cmpd="sng" algn="ctr">
            <a:solidFill>
              <a:srgbClr val="FF0000"/>
            </a:solidFill>
            <a:prstDash val="solid"/>
            <a:round/>
            <a:headEnd type="none" w="med" len="med"/>
            <a:tailEnd type="none" w="med" len="med"/>
          </a:ln>
          <a:effectLst/>
        </p:spPr>
        <p:txBody>
          <a:bodyPr vert="horz" wrap="square" lIns="45718" tIns="45718" rIns="45718" bIns="45718" numCol="1" rtlCol="0" anchor="t" anchorCtr="0" compatLnSpc="1">
            <a:prstTxWarp prst="textNoShape">
              <a:avLst/>
            </a:prstTxWarp>
          </a:bodyPr>
          <a:lstStyle/>
          <a:p>
            <a:pPr marL="457200" marR="0" indent="0" algn="l" defTabSz="449263" rtl="0" eaLnBrk="1"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Helvetica" charset="0"/>
              <a:ea typeface="Helvetica" charset="0"/>
              <a:cs typeface="Helvetica" charset="0"/>
              <a:sym typeface="Helvetica" charset="0"/>
            </a:endParaRPr>
          </a:p>
        </p:txBody>
      </p:sp>
      <p:sp>
        <p:nvSpPr>
          <p:cNvPr id="63" name="Oval 62"/>
          <p:cNvSpPr/>
          <p:nvPr/>
        </p:nvSpPr>
        <p:spPr bwMode="auto">
          <a:xfrm>
            <a:off x="7668344" y="3068960"/>
            <a:ext cx="1475656" cy="432048"/>
          </a:xfrm>
          <a:prstGeom prst="ellipse">
            <a:avLst/>
          </a:prstGeom>
          <a:noFill/>
          <a:ln w="44450" cap="flat" cmpd="sng" algn="ctr">
            <a:solidFill>
              <a:srgbClr val="FF0000"/>
            </a:solidFill>
            <a:prstDash val="solid"/>
            <a:round/>
            <a:headEnd type="none" w="med" len="med"/>
            <a:tailEnd type="none" w="med" len="med"/>
          </a:ln>
          <a:effectLst/>
        </p:spPr>
        <p:txBody>
          <a:bodyPr vert="horz" wrap="square" lIns="45718" tIns="45718" rIns="45718" bIns="45718" numCol="1" rtlCol="0" anchor="t" anchorCtr="0" compatLnSpc="1">
            <a:prstTxWarp prst="textNoShape">
              <a:avLst/>
            </a:prstTxWarp>
          </a:bodyPr>
          <a:lstStyle/>
          <a:p>
            <a:pPr marL="457200" marR="0" indent="0" algn="l" defTabSz="449263" rtl="0" eaLnBrk="1"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Helvetica" charset="0"/>
              <a:ea typeface="Helvetica" charset="0"/>
              <a:cs typeface="Helvetica" charset="0"/>
              <a:sym typeface="Helvetica" charset="0"/>
            </a:endParaRPr>
          </a:p>
        </p:txBody>
      </p:sp>
    </p:spTree>
    <p:extLst>
      <p:ext uri="{BB962C8B-B14F-4D97-AF65-F5344CB8AC3E}">
        <p14:creationId xmlns:p14="http://schemas.microsoft.com/office/powerpoint/2010/main" val="197966419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ppt_x"/>
                                          </p:val>
                                        </p:tav>
                                        <p:tav tm="100000">
                                          <p:val>
                                            <p:strVal val="#ppt_x"/>
                                          </p:val>
                                        </p:tav>
                                      </p:tavLst>
                                    </p:anim>
                                    <p:anim calcmode="lin" valueType="num">
                                      <p:cBhvr additive="base">
                                        <p:cTn id="8"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0"/>
                                        </p:tgtEl>
                                        <p:attrNameLst>
                                          <p:attrName>style.visibility</p:attrName>
                                        </p:attrNameLst>
                                      </p:cBhvr>
                                      <p:to>
                                        <p:strVal val="visible"/>
                                      </p:to>
                                    </p:set>
                                    <p:anim calcmode="lin" valueType="num">
                                      <p:cBhvr additive="base">
                                        <p:cTn id="13" dur="500" fill="hold"/>
                                        <p:tgtEl>
                                          <p:spTgt spid="60"/>
                                        </p:tgtEl>
                                        <p:attrNameLst>
                                          <p:attrName>ppt_x</p:attrName>
                                        </p:attrNameLst>
                                      </p:cBhvr>
                                      <p:tavLst>
                                        <p:tav tm="0">
                                          <p:val>
                                            <p:strVal val="#ppt_x"/>
                                          </p:val>
                                        </p:tav>
                                        <p:tav tm="100000">
                                          <p:val>
                                            <p:strVal val="#ppt_x"/>
                                          </p:val>
                                        </p:tav>
                                      </p:tavLst>
                                    </p:anim>
                                    <p:anim calcmode="lin" valueType="num">
                                      <p:cBhvr additive="base">
                                        <p:cTn id="14"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1"/>
                                        </p:tgtEl>
                                        <p:attrNameLst>
                                          <p:attrName>style.visibility</p:attrName>
                                        </p:attrNameLst>
                                      </p:cBhvr>
                                      <p:to>
                                        <p:strVal val="visible"/>
                                      </p:to>
                                    </p:set>
                                    <p:anim calcmode="lin" valueType="num">
                                      <p:cBhvr additive="base">
                                        <p:cTn id="19" dur="500" fill="hold"/>
                                        <p:tgtEl>
                                          <p:spTgt spid="61"/>
                                        </p:tgtEl>
                                        <p:attrNameLst>
                                          <p:attrName>ppt_x</p:attrName>
                                        </p:attrNameLst>
                                      </p:cBhvr>
                                      <p:tavLst>
                                        <p:tav tm="0">
                                          <p:val>
                                            <p:strVal val="#ppt_x"/>
                                          </p:val>
                                        </p:tav>
                                        <p:tav tm="100000">
                                          <p:val>
                                            <p:strVal val="#ppt_x"/>
                                          </p:val>
                                        </p:tav>
                                      </p:tavLst>
                                    </p:anim>
                                    <p:anim calcmode="lin" valueType="num">
                                      <p:cBhvr additive="base">
                                        <p:cTn id="20"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2"/>
                                        </p:tgtEl>
                                        <p:attrNameLst>
                                          <p:attrName>style.visibility</p:attrName>
                                        </p:attrNameLst>
                                      </p:cBhvr>
                                      <p:to>
                                        <p:strVal val="visible"/>
                                      </p:to>
                                    </p:set>
                                    <p:anim calcmode="lin" valueType="num">
                                      <p:cBhvr additive="base">
                                        <p:cTn id="25" dur="500" fill="hold"/>
                                        <p:tgtEl>
                                          <p:spTgt spid="62"/>
                                        </p:tgtEl>
                                        <p:attrNameLst>
                                          <p:attrName>ppt_x</p:attrName>
                                        </p:attrNameLst>
                                      </p:cBhvr>
                                      <p:tavLst>
                                        <p:tav tm="0">
                                          <p:val>
                                            <p:strVal val="#ppt_x"/>
                                          </p:val>
                                        </p:tav>
                                        <p:tav tm="100000">
                                          <p:val>
                                            <p:strVal val="#ppt_x"/>
                                          </p:val>
                                        </p:tav>
                                      </p:tavLst>
                                    </p:anim>
                                    <p:anim calcmode="lin" valueType="num">
                                      <p:cBhvr additive="base">
                                        <p:cTn id="26"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500" fill="hold"/>
                                        <p:tgtEl>
                                          <p:spTgt spid="63"/>
                                        </p:tgtEl>
                                        <p:attrNameLst>
                                          <p:attrName>ppt_x</p:attrName>
                                        </p:attrNameLst>
                                      </p:cBhvr>
                                      <p:tavLst>
                                        <p:tav tm="0">
                                          <p:val>
                                            <p:strVal val="#ppt_x"/>
                                          </p:val>
                                        </p:tav>
                                        <p:tav tm="100000">
                                          <p:val>
                                            <p:strVal val="#ppt_x"/>
                                          </p:val>
                                        </p:tav>
                                      </p:tavLst>
                                    </p:anim>
                                    <p:anim calcmode="lin" valueType="num">
                                      <p:cBhvr additive="base">
                                        <p:cTn id="32"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46C3388-5624-41A3-A03E-B93832C17B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7173" y="1442195"/>
            <a:ext cx="10598346" cy="5299173"/>
          </a:xfrm>
          <a:prstGeom prst="rect">
            <a:avLst/>
          </a:prstGeom>
        </p:spPr>
      </p:pic>
      <p:sp>
        <p:nvSpPr>
          <p:cNvPr id="4" name="Title 3">
            <a:extLst>
              <a:ext uri="{FF2B5EF4-FFF2-40B4-BE49-F238E27FC236}">
                <a16:creationId xmlns:a16="http://schemas.microsoft.com/office/drawing/2014/main" id="{82014312-6561-4152-BF55-F26308546722}"/>
              </a:ext>
            </a:extLst>
          </p:cNvPr>
          <p:cNvSpPr>
            <a:spLocks noGrp="1"/>
          </p:cNvSpPr>
          <p:nvPr>
            <p:ph type="title"/>
          </p:nvPr>
        </p:nvSpPr>
        <p:spPr>
          <a:xfrm>
            <a:off x="467544" y="116632"/>
            <a:ext cx="7886700" cy="1325563"/>
          </a:xfrm>
        </p:spPr>
        <p:txBody>
          <a:bodyPr/>
          <a:lstStyle/>
          <a:p>
            <a:r>
              <a:rPr lang="en-GB" dirty="0"/>
              <a:t>Let’s have a look at what the meander looks like on the inside of the river…</a:t>
            </a:r>
          </a:p>
        </p:txBody>
      </p:sp>
      <p:sp>
        <p:nvSpPr>
          <p:cNvPr id="6" name="Rectangle 5">
            <a:extLst>
              <a:ext uri="{FF2B5EF4-FFF2-40B4-BE49-F238E27FC236}">
                <a16:creationId xmlns:a16="http://schemas.microsoft.com/office/drawing/2014/main" id="{D54F2151-719C-466A-9418-AEB0305F2853}"/>
              </a:ext>
            </a:extLst>
          </p:cNvPr>
          <p:cNvSpPr/>
          <p:nvPr/>
        </p:nvSpPr>
        <p:spPr>
          <a:xfrm>
            <a:off x="7308304" y="5229200"/>
            <a:ext cx="1728192" cy="93610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Deep, fast water with lots of </a:t>
            </a:r>
            <a:r>
              <a:rPr lang="en-GB" b="1" dirty="0"/>
              <a:t>energy</a:t>
            </a:r>
            <a:r>
              <a:rPr lang="en-GB" dirty="0"/>
              <a:t> </a:t>
            </a:r>
          </a:p>
        </p:txBody>
      </p:sp>
      <p:sp>
        <p:nvSpPr>
          <p:cNvPr id="7" name="Rectangle 6">
            <a:extLst>
              <a:ext uri="{FF2B5EF4-FFF2-40B4-BE49-F238E27FC236}">
                <a16:creationId xmlns:a16="http://schemas.microsoft.com/office/drawing/2014/main" id="{34D52B60-8BC7-48B8-8F46-AAD9B11B7543}"/>
              </a:ext>
            </a:extLst>
          </p:cNvPr>
          <p:cNvSpPr/>
          <p:nvPr/>
        </p:nvSpPr>
        <p:spPr>
          <a:xfrm>
            <a:off x="6228184" y="1442195"/>
            <a:ext cx="1944216" cy="72008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A </a:t>
            </a:r>
            <a:r>
              <a:rPr lang="en-GB" b="1" dirty="0"/>
              <a:t>river cliff </a:t>
            </a:r>
            <a:r>
              <a:rPr lang="en-GB" dirty="0"/>
              <a:t>is created</a:t>
            </a:r>
          </a:p>
        </p:txBody>
      </p:sp>
      <p:sp>
        <p:nvSpPr>
          <p:cNvPr id="8" name="Rectangle 7">
            <a:extLst>
              <a:ext uri="{FF2B5EF4-FFF2-40B4-BE49-F238E27FC236}">
                <a16:creationId xmlns:a16="http://schemas.microsoft.com/office/drawing/2014/main" id="{2B405731-7817-40EB-BACC-775B2529659B}"/>
              </a:ext>
            </a:extLst>
          </p:cNvPr>
          <p:cNvSpPr/>
          <p:nvPr/>
        </p:nvSpPr>
        <p:spPr>
          <a:xfrm>
            <a:off x="4184899" y="5534435"/>
            <a:ext cx="2592288" cy="120693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Little bits of rock from the side of the river that have been eroded (</a:t>
            </a:r>
            <a:r>
              <a:rPr lang="en-GB" b="1" dirty="0"/>
              <a:t>SEDIMENT</a:t>
            </a:r>
            <a:r>
              <a:rPr lang="en-GB" dirty="0"/>
              <a:t>)</a:t>
            </a:r>
          </a:p>
        </p:txBody>
      </p:sp>
      <p:sp>
        <p:nvSpPr>
          <p:cNvPr id="9" name="Rectangle 8">
            <a:extLst>
              <a:ext uri="{FF2B5EF4-FFF2-40B4-BE49-F238E27FC236}">
                <a16:creationId xmlns:a16="http://schemas.microsoft.com/office/drawing/2014/main" id="{5ACA2C6D-686D-4036-8CDF-43FF1A75F0B8}"/>
              </a:ext>
            </a:extLst>
          </p:cNvPr>
          <p:cNvSpPr/>
          <p:nvPr/>
        </p:nvSpPr>
        <p:spPr>
          <a:xfrm>
            <a:off x="3887924" y="2435597"/>
            <a:ext cx="2592288" cy="99340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River bank being worn away (</a:t>
            </a:r>
            <a:r>
              <a:rPr lang="en-GB" b="1" dirty="0"/>
              <a:t>ERODED</a:t>
            </a:r>
            <a:r>
              <a:rPr lang="en-GB" dirty="0"/>
              <a:t>)</a:t>
            </a:r>
          </a:p>
        </p:txBody>
      </p:sp>
      <p:sp>
        <p:nvSpPr>
          <p:cNvPr id="10" name="Rectangle 9">
            <a:extLst>
              <a:ext uri="{FF2B5EF4-FFF2-40B4-BE49-F238E27FC236}">
                <a16:creationId xmlns:a16="http://schemas.microsoft.com/office/drawing/2014/main" id="{8796E307-579A-4A46-9656-AE832A56A23A}"/>
              </a:ext>
            </a:extLst>
          </p:cNvPr>
          <p:cNvSpPr/>
          <p:nvPr/>
        </p:nvSpPr>
        <p:spPr>
          <a:xfrm>
            <a:off x="2267745" y="5273805"/>
            <a:ext cx="1833074" cy="146756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Much slower, more shallow water which has </a:t>
            </a:r>
            <a:r>
              <a:rPr lang="en-GB" b="1" dirty="0"/>
              <a:t>less energy</a:t>
            </a:r>
          </a:p>
        </p:txBody>
      </p:sp>
      <p:sp>
        <p:nvSpPr>
          <p:cNvPr id="11" name="Rectangle 10">
            <a:extLst>
              <a:ext uri="{FF2B5EF4-FFF2-40B4-BE49-F238E27FC236}">
                <a16:creationId xmlns:a16="http://schemas.microsoft.com/office/drawing/2014/main" id="{89BE6976-86C8-41B1-8694-D738D1DF3F70}"/>
              </a:ext>
            </a:extLst>
          </p:cNvPr>
          <p:cNvSpPr/>
          <p:nvPr/>
        </p:nvSpPr>
        <p:spPr>
          <a:xfrm>
            <a:off x="68373" y="4314390"/>
            <a:ext cx="2199372" cy="185091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The water has dropped lots of sediment on the inside of the rivers bend.</a:t>
            </a:r>
          </a:p>
          <a:p>
            <a:pPr algn="ctr"/>
            <a:r>
              <a:rPr lang="en-GB" b="1" dirty="0"/>
              <a:t>(DEOPOSITION)</a:t>
            </a:r>
          </a:p>
        </p:txBody>
      </p:sp>
      <p:sp>
        <p:nvSpPr>
          <p:cNvPr id="12" name="Rectangle 11">
            <a:extLst>
              <a:ext uri="{FF2B5EF4-FFF2-40B4-BE49-F238E27FC236}">
                <a16:creationId xmlns:a16="http://schemas.microsoft.com/office/drawing/2014/main" id="{DF19BF2E-342D-41C9-A42F-4EB07FDF39EA}"/>
              </a:ext>
            </a:extLst>
          </p:cNvPr>
          <p:cNvSpPr/>
          <p:nvPr/>
        </p:nvSpPr>
        <p:spPr>
          <a:xfrm>
            <a:off x="1113792" y="1796592"/>
            <a:ext cx="2592287" cy="97116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A </a:t>
            </a:r>
            <a:r>
              <a:rPr lang="en-GB" b="1" dirty="0"/>
              <a:t>beach</a:t>
            </a:r>
            <a:r>
              <a:rPr lang="en-GB" dirty="0"/>
              <a:t> is being created where the sediment is gathering. </a:t>
            </a:r>
          </a:p>
        </p:txBody>
      </p:sp>
    </p:spTree>
    <p:extLst>
      <p:ext uri="{BB962C8B-B14F-4D97-AF65-F5344CB8AC3E}">
        <p14:creationId xmlns:p14="http://schemas.microsoft.com/office/powerpoint/2010/main" val="2318123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BF4B4FD-22AC-4B48-95FC-BD223D90B4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188640"/>
            <a:ext cx="7608844" cy="5706633"/>
          </a:xfrm>
          <a:prstGeom prst="rect">
            <a:avLst/>
          </a:prstGeom>
        </p:spPr>
      </p:pic>
      <p:sp>
        <p:nvSpPr>
          <p:cNvPr id="4" name="Rectangle 3">
            <a:extLst>
              <a:ext uri="{FF2B5EF4-FFF2-40B4-BE49-F238E27FC236}">
                <a16:creationId xmlns:a16="http://schemas.microsoft.com/office/drawing/2014/main" id="{FBC59824-9759-46B6-90B4-6ED44150FF53}"/>
              </a:ext>
            </a:extLst>
          </p:cNvPr>
          <p:cNvSpPr/>
          <p:nvPr/>
        </p:nvSpPr>
        <p:spPr>
          <a:xfrm>
            <a:off x="251520" y="5895273"/>
            <a:ext cx="8784976" cy="962727"/>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000" dirty="0"/>
              <a:t>You can see this happening in this picture. The outside of the river is being eroded and being made bigger. Deposition is happening on the inside creating a little beach! </a:t>
            </a:r>
          </a:p>
        </p:txBody>
      </p:sp>
      <p:sp>
        <p:nvSpPr>
          <p:cNvPr id="5" name="Callout: Line 4">
            <a:extLst>
              <a:ext uri="{FF2B5EF4-FFF2-40B4-BE49-F238E27FC236}">
                <a16:creationId xmlns:a16="http://schemas.microsoft.com/office/drawing/2014/main" id="{04ACAB52-BD4D-40CD-B1BF-5EE468D4A363}"/>
              </a:ext>
            </a:extLst>
          </p:cNvPr>
          <p:cNvSpPr/>
          <p:nvPr/>
        </p:nvSpPr>
        <p:spPr>
          <a:xfrm>
            <a:off x="6591426" y="692696"/>
            <a:ext cx="2064228" cy="1224136"/>
          </a:xfrm>
          <a:prstGeom prst="borderCallout1">
            <a:avLst>
              <a:gd name="adj1" fmla="val 96895"/>
              <a:gd name="adj2" fmla="val 50957"/>
              <a:gd name="adj3" fmla="val 180302"/>
              <a:gd name="adj4" fmla="val 35950"/>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Here you can see the outside is being worn away (eroded)!</a:t>
            </a:r>
          </a:p>
        </p:txBody>
      </p:sp>
      <p:sp>
        <p:nvSpPr>
          <p:cNvPr id="6" name="Callout: Line 5">
            <a:extLst>
              <a:ext uri="{FF2B5EF4-FFF2-40B4-BE49-F238E27FC236}">
                <a16:creationId xmlns:a16="http://schemas.microsoft.com/office/drawing/2014/main" id="{8BF2FA86-FA8A-4C2F-AD94-50E77600A34E}"/>
              </a:ext>
            </a:extLst>
          </p:cNvPr>
          <p:cNvSpPr/>
          <p:nvPr/>
        </p:nvSpPr>
        <p:spPr>
          <a:xfrm>
            <a:off x="827584" y="2210988"/>
            <a:ext cx="2064228" cy="2730180"/>
          </a:xfrm>
          <a:prstGeom prst="borderCallout1">
            <a:avLst>
              <a:gd name="adj1" fmla="val 48629"/>
              <a:gd name="adj2" fmla="val 101388"/>
              <a:gd name="adj3" fmla="val 33515"/>
              <a:gd name="adj4" fmla="val 23426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Here you can see the little bits of rock (sediment) are being put down by the river creating little beaches. Don’t forget this is called deposition.</a:t>
            </a:r>
          </a:p>
        </p:txBody>
      </p:sp>
      <p:cxnSp>
        <p:nvCxnSpPr>
          <p:cNvPr id="9" name="Straight Connector 8">
            <a:extLst>
              <a:ext uri="{FF2B5EF4-FFF2-40B4-BE49-F238E27FC236}">
                <a16:creationId xmlns:a16="http://schemas.microsoft.com/office/drawing/2014/main" id="{F4BA49A9-4F9F-40D0-A7F3-EA2BC2F1C795}"/>
              </a:ext>
            </a:extLst>
          </p:cNvPr>
          <p:cNvCxnSpPr/>
          <p:nvPr/>
        </p:nvCxnSpPr>
        <p:spPr>
          <a:xfrm flipV="1">
            <a:off x="1835696" y="1700808"/>
            <a:ext cx="1368152" cy="504056"/>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94951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2" descr="pasted-image.png">
            <a:extLst>
              <a:ext uri="{FF2B5EF4-FFF2-40B4-BE49-F238E27FC236}">
                <a16:creationId xmlns:a16="http://schemas.microsoft.com/office/drawing/2014/main" id="{00E6F95B-A0D8-4274-AD8F-6F37279CD8E8}"/>
              </a:ext>
            </a:extLst>
          </p:cNvPr>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0487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Lst>
        </p:spPr>
      </p:pic>
      <p:sp>
        <p:nvSpPr>
          <p:cNvPr id="3" name="AutoShape 6">
            <a:extLst>
              <a:ext uri="{FF2B5EF4-FFF2-40B4-BE49-F238E27FC236}">
                <a16:creationId xmlns:a16="http://schemas.microsoft.com/office/drawing/2014/main" id="{5313F96B-05E6-4F8E-AC33-EB4D61D3DC5F}"/>
              </a:ext>
            </a:extLst>
          </p:cNvPr>
          <p:cNvSpPr>
            <a:spLocks/>
          </p:cNvSpPr>
          <p:nvPr/>
        </p:nvSpPr>
        <p:spPr bwMode="auto">
          <a:xfrm>
            <a:off x="105238" y="0"/>
            <a:ext cx="9001000" cy="57606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ln w="57150">
            <a:solidFill>
              <a:schemeClr val="bg1">
                <a:lumMod val="50000"/>
              </a:schemeClr>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defTabSz="914400"/>
            <a:r>
              <a:rPr lang="en-US" sz="1800" b="1" dirty="0">
                <a:latin typeface="Comic Sans MS" charset="0"/>
                <a:cs typeface="Comic Sans MS" charset="0"/>
                <a:sym typeface="Comic Sans MS" charset="0"/>
              </a:rPr>
              <a:t>Task 3: </a:t>
            </a:r>
            <a:r>
              <a:rPr lang="en-US" sz="1800" dirty="0">
                <a:latin typeface="Comic Sans MS" charset="0"/>
                <a:cs typeface="Comic Sans MS" charset="0"/>
                <a:sym typeface="Comic Sans MS" charset="0"/>
              </a:rPr>
              <a:t>Use the word box at the bottom to label the diagram. The first letters are there to help you. You can draw your own or do it on the computer…</a:t>
            </a:r>
          </a:p>
        </p:txBody>
      </p:sp>
    </p:spTree>
    <p:extLst>
      <p:ext uri="{BB962C8B-B14F-4D97-AF65-F5344CB8AC3E}">
        <p14:creationId xmlns:p14="http://schemas.microsoft.com/office/powerpoint/2010/main" val="2601179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AutoShape 1"/>
          <p:cNvSpPr>
            <a:spLocks/>
          </p:cNvSpPr>
          <p:nvPr/>
        </p:nvSpPr>
        <p:spPr bwMode="auto">
          <a:xfrm>
            <a:off x="3505200" y="19050"/>
            <a:ext cx="9432925" cy="3175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1800" b="1">
                <a:solidFill>
                  <a:srgbClr val="292934"/>
                </a:solidFill>
                <a:latin typeface="Comic Sans MS" charset="0"/>
                <a:cs typeface="Comic Sans MS" charset="0"/>
                <a:sym typeface="Comic Sans MS" charset="0"/>
              </a:rPr>
              <a:t>MEANDERS</a:t>
            </a:r>
            <a:endParaRPr lang="en-US"/>
          </a:p>
        </p:txBody>
      </p:sp>
      <p:pic>
        <p:nvPicPr>
          <p:cNvPr id="101378" name="Picture 2" descr="pasted-image.png"/>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0487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Lst>
        </p:spPr>
      </p:pic>
      <p:sp>
        <p:nvSpPr>
          <p:cNvPr id="6" name="AutoShape 1"/>
          <p:cNvSpPr>
            <a:spLocks/>
          </p:cNvSpPr>
          <p:nvPr/>
        </p:nvSpPr>
        <p:spPr bwMode="auto">
          <a:xfrm>
            <a:off x="683568" y="4221088"/>
            <a:ext cx="1944216"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9966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chemeClr val="tx1"/>
                </a:solidFill>
                <a:latin typeface="Comic Sans MS" charset="0"/>
                <a:cs typeface="Comic Sans MS" charset="0"/>
                <a:sym typeface="Comic Sans MS" charset="0"/>
              </a:rPr>
              <a:t>deposition</a:t>
            </a:r>
            <a:endParaRPr lang="en-US" sz="2000" dirty="0">
              <a:solidFill>
                <a:schemeClr val="tx1"/>
              </a:solidFill>
            </a:endParaRPr>
          </a:p>
        </p:txBody>
      </p:sp>
      <p:sp>
        <p:nvSpPr>
          <p:cNvPr id="7" name="AutoShape 1"/>
          <p:cNvSpPr>
            <a:spLocks/>
          </p:cNvSpPr>
          <p:nvPr/>
        </p:nvSpPr>
        <p:spPr bwMode="auto">
          <a:xfrm>
            <a:off x="1403648" y="5013176"/>
            <a:ext cx="3456384"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9966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chemeClr val="tx1"/>
                </a:solidFill>
                <a:latin typeface="Comic Sans MS" charset="0"/>
                <a:cs typeface="Comic Sans MS" charset="0"/>
                <a:sym typeface="Comic Sans MS" charset="0"/>
              </a:rPr>
              <a:t>shallow water</a:t>
            </a:r>
            <a:endParaRPr lang="en-US" sz="2000" dirty="0">
              <a:solidFill>
                <a:schemeClr val="tx1"/>
              </a:solidFill>
            </a:endParaRPr>
          </a:p>
        </p:txBody>
      </p:sp>
      <p:sp>
        <p:nvSpPr>
          <p:cNvPr id="8" name="AutoShape 1"/>
          <p:cNvSpPr>
            <a:spLocks/>
          </p:cNvSpPr>
          <p:nvPr/>
        </p:nvSpPr>
        <p:spPr bwMode="auto">
          <a:xfrm>
            <a:off x="5831632" y="4905164"/>
            <a:ext cx="1404664" cy="72008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9966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chemeClr val="tx1"/>
                </a:solidFill>
                <a:latin typeface="Comic Sans MS" charset="0"/>
                <a:cs typeface="Comic Sans MS" charset="0"/>
                <a:sym typeface="Comic Sans MS" charset="0"/>
              </a:rPr>
              <a:t>deep</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chemeClr val="tx1"/>
                </a:solidFill>
                <a:latin typeface="Comic Sans MS" charset="0"/>
                <a:cs typeface="Comic Sans MS" charset="0"/>
                <a:sym typeface="Comic Sans MS" charset="0"/>
              </a:rPr>
              <a:t>water </a:t>
            </a:r>
            <a:endParaRPr lang="en-US" sz="2000" dirty="0">
              <a:solidFill>
                <a:schemeClr val="tx1"/>
              </a:solidFill>
            </a:endParaRPr>
          </a:p>
        </p:txBody>
      </p:sp>
      <p:sp>
        <p:nvSpPr>
          <p:cNvPr id="9" name="AutoShape 1"/>
          <p:cNvSpPr>
            <a:spLocks/>
          </p:cNvSpPr>
          <p:nvPr/>
        </p:nvSpPr>
        <p:spPr bwMode="auto">
          <a:xfrm>
            <a:off x="7519330" y="4005064"/>
            <a:ext cx="1404664" cy="126014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9966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chemeClr val="tx1"/>
                </a:solidFill>
                <a:latin typeface="Comic Sans MS" charset="0"/>
                <a:cs typeface="Comic Sans MS" charset="0"/>
                <a:sym typeface="Comic Sans MS" charset="0"/>
              </a:rPr>
              <a:t>bank</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chemeClr val="tx1"/>
                </a:solidFill>
                <a:latin typeface="Comic Sans MS" charset="0"/>
                <a:sym typeface="Comic Sans MS" charset="0"/>
              </a:rPr>
              <a:t>worn</a:t>
            </a:r>
          </a:p>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chemeClr val="tx1"/>
                </a:solidFill>
                <a:latin typeface="Comic Sans MS" charset="0"/>
                <a:sym typeface="Comic Sans MS" charset="0"/>
              </a:rPr>
              <a:t>away</a:t>
            </a:r>
            <a:endParaRPr lang="en-US" sz="2000" dirty="0">
              <a:solidFill>
                <a:schemeClr val="tx1"/>
              </a:solidFill>
            </a:endParaRPr>
          </a:p>
        </p:txBody>
      </p:sp>
      <p:sp>
        <p:nvSpPr>
          <p:cNvPr id="10" name="AutoShape 1"/>
          <p:cNvSpPr>
            <a:spLocks/>
          </p:cNvSpPr>
          <p:nvPr/>
        </p:nvSpPr>
        <p:spPr bwMode="auto">
          <a:xfrm>
            <a:off x="7164288" y="1962572"/>
            <a:ext cx="1404664" cy="58629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9966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chemeClr val="tx1"/>
                </a:solidFill>
                <a:latin typeface="Comic Sans MS" charset="0"/>
                <a:cs typeface="Comic Sans MS" charset="0"/>
                <a:sym typeface="Comic Sans MS" charset="0"/>
              </a:rPr>
              <a:t>erosion</a:t>
            </a:r>
            <a:endParaRPr lang="en-US" sz="2000" dirty="0">
              <a:solidFill>
                <a:schemeClr val="tx1"/>
              </a:solidFill>
            </a:endParaRPr>
          </a:p>
        </p:txBody>
      </p:sp>
      <p:sp>
        <p:nvSpPr>
          <p:cNvPr id="11" name="AutoShape 1"/>
          <p:cNvSpPr>
            <a:spLocks/>
          </p:cNvSpPr>
          <p:nvPr/>
        </p:nvSpPr>
        <p:spPr bwMode="auto">
          <a:xfrm>
            <a:off x="5724128" y="980728"/>
            <a:ext cx="1872208" cy="58629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9966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chemeClr val="tx1"/>
                </a:solidFill>
                <a:latin typeface="Comic Sans MS" charset="0"/>
                <a:cs typeface="Comic Sans MS" charset="0"/>
                <a:sym typeface="Comic Sans MS" charset="0"/>
              </a:rPr>
              <a:t>fastest flow</a:t>
            </a:r>
            <a:endParaRPr lang="en-US" sz="2000" dirty="0">
              <a:solidFill>
                <a:schemeClr val="tx1"/>
              </a:solidFill>
            </a:endParaRPr>
          </a:p>
        </p:txBody>
      </p:sp>
      <p:sp>
        <p:nvSpPr>
          <p:cNvPr id="12" name="AutoShape 1"/>
          <p:cNvSpPr>
            <a:spLocks/>
          </p:cNvSpPr>
          <p:nvPr/>
        </p:nvSpPr>
        <p:spPr bwMode="auto">
          <a:xfrm>
            <a:off x="3707904" y="1186520"/>
            <a:ext cx="1872208" cy="58629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9966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chemeClr val="tx1"/>
                </a:solidFill>
                <a:latin typeface="Comic Sans MS" charset="0"/>
                <a:cs typeface="Comic Sans MS" charset="0"/>
                <a:sym typeface="Comic Sans MS" charset="0"/>
              </a:rPr>
              <a:t>flow</a:t>
            </a:r>
            <a:endParaRPr lang="en-US" sz="2000" dirty="0">
              <a:solidFill>
                <a:schemeClr val="tx1"/>
              </a:solidFill>
            </a:endParaRPr>
          </a:p>
        </p:txBody>
      </p:sp>
      <p:sp>
        <p:nvSpPr>
          <p:cNvPr id="13" name="AutoShape 1"/>
          <p:cNvSpPr>
            <a:spLocks/>
          </p:cNvSpPr>
          <p:nvPr/>
        </p:nvSpPr>
        <p:spPr bwMode="auto">
          <a:xfrm>
            <a:off x="2267744" y="1749698"/>
            <a:ext cx="576064" cy="40627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FFCC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rgbClr val="292934"/>
                </a:solidFill>
                <a:latin typeface="Comic Sans MS" charset="0"/>
                <a:cs typeface="Comic Sans MS" charset="0"/>
                <a:sym typeface="Comic Sans MS" charset="0"/>
              </a:rPr>
              <a:t>01.</a:t>
            </a:r>
            <a:endParaRPr lang="en-US" sz="2000" dirty="0"/>
          </a:p>
        </p:txBody>
      </p:sp>
      <p:sp>
        <p:nvSpPr>
          <p:cNvPr id="14" name="AutoShape 1"/>
          <p:cNvSpPr>
            <a:spLocks/>
          </p:cNvSpPr>
          <p:nvPr/>
        </p:nvSpPr>
        <p:spPr bwMode="auto">
          <a:xfrm>
            <a:off x="2267744" y="2544919"/>
            <a:ext cx="576064" cy="40627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FFCC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rgbClr val="292934"/>
                </a:solidFill>
                <a:latin typeface="Comic Sans MS" charset="0"/>
                <a:cs typeface="Comic Sans MS" charset="0"/>
                <a:sym typeface="Comic Sans MS" charset="0"/>
              </a:rPr>
              <a:t>02.</a:t>
            </a:r>
            <a:endParaRPr lang="en-US" sz="2000" dirty="0"/>
          </a:p>
        </p:txBody>
      </p:sp>
      <p:sp>
        <p:nvSpPr>
          <p:cNvPr id="15" name="AutoShape 1"/>
          <p:cNvSpPr>
            <a:spLocks/>
          </p:cNvSpPr>
          <p:nvPr/>
        </p:nvSpPr>
        <p:spPr bwMode="auto">
          <a:xfrm>
            <a:off x="2699792" y="4264148"/>
            <a:ext cx="576064" cy="40627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FFCC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rgbClr val="292934"/>
                </a:solidFill>
                <a:latin typeface="Comic Sans MS" charset="0"/>
                <a:cs typeface="Comic Sans MS" charset="0"/>
                <a:sym typeface="Comic Sans MS" charset="0"/>
              </a:rPr>
              <a:t>03.</a:t>
            </a:r>
            <a:endParaRPr lang="en-US" sz="2000" dirty="0"/>
          </a:p>
        </p:txBody>
      </p:sp>
      <p:sp>
        <p:nvSpPr>
          <p:cNvPr id="16" name="AutoShape 1"/>
          <p:cNvSpPr>
            <a:spLocks/>
          </p:cNvSpPr>
          <p:nvPr/>
        </p:nvSpPr>
        <p:spPr bwMode="auto">
          <a:xfrm>
            <a:off x="4932040" y="5062066"/>
            <a:ext cx="576064" cy="40627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FFCC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rgbClr val="292934"/>
                </a:solidFill>
                <a:latin typeface="Comic Sans MS" charset="0"/>
                <a:cs typeface="Comic Sans MS" charset="0"/>
                <a:sym typeface="Comic Sans MS" charset="0"/>
              </a:rPr>
              <a:t>04.</a:t>
            </a:r>
            <a:endParaRPr lang="en-US" sz="2000" dirty="0"/>
          </a:p>
        </p:txBody>
      </p:sp>
      <p:sp>
        <p:nvSpPr>
          <p:cNvPr id="17" name="AutoShape 1"/>
          <p:cNvSpPr>
            <a:spLocks/>
          </p:cNvSpPr>
          <p:nvPr/>
        </p:nvSpPr>
        <p:spPr bwMode="auto">
          <a:xfrm>
            <a:off x="6228184" y="5661248"/>
            <a:ext cx="576064" cy="40627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FFCC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rgbClr val="292934"/>
                </a:solidFill>
                <a:latin typeface="Comic Sans MS" charset="0"/>
                <a:cs typeface="Comic Sans MS" charset="0"/>
                <a:sym typeface="Comic Sans MS" charset="0"/>
              </a:rPr>
              <a:t>05.</a:t>
            </a:r>
            <a:endParaRPr lang="en-US" sz="2000" dirty="0"/>
          </a:p>
        </p:txBody>
      </p:sp>
      <p:sp>
        <p:nvSpPr>
          <p:cNvPr id="18" name="AutoShape 1"/>
          <p:cNvSpPr>
            <a:spLocks/>
          </p:cNvSpPr>
          <p:nvPr/>
        </p:nvSpPr>
        <p:spPr bwMode="auto">
          <a:xfrm>
            <a:off x="7942669" y="5229200"/>
            <a:ext cx="576064" cy="40627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FFCC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rgbClr val="292934"/>
                </a:solidFill>
                <a:latin typeface="Comic Sans MS" charset="0"/>
                <a:cs typeface="Comic Sans MS" charset="0"/>
                <a:sym typeface="Comic Sans MS" charset="0"/>
              </a:rPr>
              <a:t>06.</a:t>
            </a:r>
            <a:endParaRPr lang="en-US" sz="2000" dirty="0"/>
          </a:p>
        </p:txBody>
      </p:sp>
      <p:sp>
        <p:nvSpPr>
          <p:cNvPr id="19" name="AutoShape 1"/>
          <p:cNvSpPr>
            <a:spLocks/>
          </p:cNvSpPr>
          <p:nvPr/>
        </p:nvSpPr>
        <p:spPr bwMode="auto">
          <a:xfrm>
            <a:off x="7750000" y="2657094"/>
            <a:ext cx="576064" cy="40627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FFCC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rgbClr val="292934"/>
                </a:solidFill>
                <a:latin typeface="Comic Sans MS" charset="0"/>
                <a:cs typeface="Comic Sans MS" charset="0"/>
                <a:sym typeface="Comic Sans MS" charset="0"/>
              </a:rPr>
              <a:t>07.</a:t>
            </a:r>
            <a:endParaRPr lang="en-US" sz="2000" dirty="0"/>
          </a:p>
        </p:txBody>
      </p:sp>
      <p:sp>
        <p:nvSpPr>
          <p:cNvPr id="20" name="AutoShape 1"/>
          <p:cNvSpPr>
            <a:spLocks/>
          </p:cNvSpPr>
          <p:nvPr/>
        </p:nvSpPr>
        <p:spPr bwMode="auto">
          <a:xfrm>
            <a:off x="7668344" y="1052736"/>
            <a:ext cx="576064" cy="40627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FFCC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rgbClr val="292934"/>
                </a:solidFill>
                <a:latin typeface="Comic Sans MS" charset="0"/>
                <a:cs typeface="Comic Sans MS" charset="0"/>
                <a:sym typeface="Comic Sans MS" charset="0"/>
              </a:rPr>
              <a:t>08.</a:t>
            </a:r>
            <a:endParaRPr lang="en-US" sz="2000" dirty="0"/>
          </a:p>
        </p:txBody>
      </p:sp>
      <p:sp>
        <p:nvSpPr>
          <p:cNvPr id="4" name="AutoShape 1"/>
          <p:cNvSpPr>
            <a:spLocks/>
          </p:cNvSpPr>
          <p:nvPr/>
        </p:nvSpPr>
        <p:spPr bwMode="auto">
          <a:xfrm>
            <a:off x="179512" y="1700808"/>
            <a:ext cx="1944216"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9966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chemeClr val="tx1"/>
                </a:solidFill>
                <a:latin typeface="Comic Sans MS" charset="0"/>
                <a:cs typeface="Comic Sans MS" charset="0"/>
                <a:sym typeface="Comic Sans MS" charset="0"/>
              </a:rPr>
              <a:t>slowest flow</a:t>
            </a:r>
            <a:endParaRPr lang="en-US" sz="2000" dirty="0">
              <a:solidFill>
                <a:schemeClr val="tx1"/>
              </a:solidFill>
            </a:endParaRPr>
          </a:p>
        </p:txBody>
      </p:sp>
      <p:sp>
        <p:nvSpPr>
          <p:cNvPr id="5" name="AutoShape 1"/>
          <p:cNvSpPr>
            <a:spLocks/>
          </p:cNvSpPr>
          <p:nvPr/>
        </p:nvSpPr>
        <p:spPr bwMode="auto">
          <a:xfrm>
            <a:off x="251520" y="2496029"/>
            <a:ext cx="1944216" cy="50405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9966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chemeClr val="tx1"/>
                </a:solidFill>
                <a:latin typeface="Comic Sans MS" charset="0"/>
                <a:cs typeface="Comic Sans MS" charset="0"/>
                <a:sym typeface="Comic Sans MS" charset="0"/>
              </a:rPr>
              <a:t>beach</a:t>
            </a:r>
            <a:endParaRPr lang="en-US" sz="2000" dirty="0">
              <a:solidFill>
                <a:schemeClr val="tx1"/>
              </a:solidFill>
            </a:endParaRPr>
          </a:p>
        </p:txBody>
      </p:sp>
      <p:sp>
        <p:nvSpPr>
          <p:cNvPr id="21" name="AutoShape 1"/>
          <p:cNvSpPr>
            <a:spLocks/>
          </p:cNvSpPr>
          <p:nvPr/>
        </p:nvSpPr>
        <p:spPr bwMode="auto">
          <a:xfrm>
            <a:off x="4427984" y="1844824"/>
            <a:ext cx="576064" cy="40627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solidFill>
            <a:srgbClr val="FFCCFF"/>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algn="ctr" defTabSz="914400">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sz="2000" b="1" dirty="0">
                <a:solidFill>
                  <a:srgbClr val="292934"/>
                </a:solidFill>
                <a:latin typeface="Comic Sans MS" charset="0"/>
                <a:cs typeface="Comic Sans MS" charset="0"/>
                <a:sym typeface="Comic Sans MS" charset="0"/>
              </a:rPr>
              <a:t>09.</a:t>
            </a:r>
            <a:endParaRPr lang="en-US" sz="2000" dirty="0"/>
          </a:p>
        </p:txBody>
      </p:sp>
      <p:sp>
        <p:nvSpPr>
          <p:cNvPr id="22" name="AutoShape 6">
            <a:extLst>
              <a:ext uri="{FF2B5EF4-FFF2-40B4-BE49-F238E27FC236}">
                <a16:creationId xmlns:a16="http://schemas.microsoft.com/office/drawing/2014/main" id="{2B2B6834-C5FB-426D-9872-268C5F52C1B2}"/>
              </a:ext>
            </a:extLst>
          </p:cNvPr>
          <p:cNvSpPr>
            <a:spLocks/>
          </p:cNvSpPr>
          <p:nvPr/>
        </p:nvSpPr>
        <p:spPr bwMode="auto">
          <a:xfrm>
            <a:off x="105238" y="0"/>
            <a:ext cx="9001000" cy="57606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ln w="57150">
            <a:solidFill>
              <a:schemeClr val="bg1">
                <a:lumMod val="50000"/>
              </a:schemeClr>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defTabSz="914400"/>
            <a:r>
              <a:rPr lang="en-US" sz="2400" b="1" dirty="0">
                <a:solidFill>
                  <a:srgbClr val="7030A0"/>
                </a:solidFill>
                <a:latin typeface="Comic Sans MS" charset="0"/>
                <a:cs typeface="Comic Sans MS" charset="0"/>
                <a:sym typeface="Comic Sans MS" charset="0"/>
              </a:rPr>
              <a:t>Check your answers:</a:t>
            </a:r>
            <a:endParaRPr lang="en-US" sz="2400" dirty="0">
              <a:solidFill>
                <a:srgbClr val="7030A0"/>
              </a:solidFill>
              <a:latin typeface="Comic Sans MS" charset="0"/>
              <a:cs typeface="Comic Sans MS" charset="0"/>
              <a:sym typeface="Comic Sans MS" charset="0"/>
            </a:endParaRPr>
          </a:p>
        </p:txBody>
      </p:sp>
    </p:spTree>
    <p:extLst>
      <p:ext uri="{BB962C8B-B14F-4D97-AF65-F5344CB8AC3E}">
        <p14:creationId xmlns:p14="http://schemas.microsoft.com/office/powerpoint/2010/main" val="48691067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ppt_x"/>
                                          </p:val>
                                        </p:tav>
                                        <p:tav tm="100000">
                                          <p:val>
                                            <p:strVal val="#ppt_x"/>
                                          </p:val>
                                        </p:tav>
                                      </p:tavLst>
                                    </p:anim>
                                    <p:anim calcmode="lin" valueType="num">
                                      <p:cBhvr additive="base">
                                        <p:cTn id="5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35496" y="620688"/>
            <a:ext cx="9000999" cy="5693866"/>
          </a:xfrm>
          <a:prstGeom prst="rect">
            <a:avLst/>
          </a:prstGeom>
          <a:noFill/>
        </p:spPr>
        <p:txBody>
          <a:bodyPr wrap="square" rtlCol="0">
            <a:spAutoFit/>
          </a:bodyPr>
          <a:lstStyle/>
          <a:p>
            <a:r>
              <a:rPr lang="en-GB" sz="2600" dirty="0">
                <a:latin typeface="Comic Sans MS"/>
                <a:cs typeface="Comic Sans MS"/>
              </a:rPr>
              <a:t>A river rarely flows in a </a:t>
            </a:r>
            <a:r>
              <a:rPr lang="en-GB" sz="2600" b="1" dirty="0">
                <a:solidFill>
                  <a:srgbClr val="7030A0"/>
                </a:solidFill>
                <a:latin typeface="Comic Sans MS"/>
                <a:cs typeface="Comic Sans MS"/>
              </a:rPr>
              <a:t>straight</a:t>
            </a:r>
            <a:r>
              <a:rPr lang="en-GB" sz="2600" dirty="0">
                <a:latin typeface="Comic Sans MS"/>
                <a:cs typeface="Comic Sans MS"/>
              </a:rPr>
              <a:t> line, it usually has lots of big bends in it. We call those bends, </a:t>
            </a:r>
            <a:r>
              <a:rPr lang="en-GB" sz="2600" b="1" dirty="0">
                <a:solidFill>
                  <a:srgbClr val="7030A0"/>
                </a:solidFill>
                <a:latin typeface="Comic Sans MS"/>
                <a:cs typeface="Comic Sans MS"/>
              </a:rPr>
              <a:t>meanders</a:t>
            </a:r>
            <a:r>
              <a:rPr lang="en-GB" sz="2600" dirty="0">
                <a:latin typeface="Comic Sans MS"/>
                <a:cs typeface="Comic Sans MS"/>
              </a:rPr>
              <a:t>. A meander is formed because of the different speed and amount of water in the river. On the outside of a meander there is a </a:t>
            </a:r>
            <a:r>
              <a:rPr lang="en-GB" sz="2600" b="1" dirty="0">
                <a:solidFill>
                  <a:srgbClr val="7030A0"/>
                </a:solidFill>
                <a:latin typeface="Comic Sans MS"/>
                <a:cs typeface="Comic Sans MS"/>
              </a:rPr>
              <a:t>large</a:t>
            </a:r>
            <a:r>
              <a:rPr lang="en-GB" sz="2600" dirty="0">
                <a:latin typeface="Comic Sans MS"/>
                <a:cs typeface="Comic Sans MS"/>
              </a:rPr>
              <a:t> amount of water which flows </a:t>
            </a:r>
            <a:r>
              <a:rPr lang="en-GB" sz="2600" b="1" dirty="0">
                <a:solidFill>
                  <a:srgbClr val="7030A0"/>
                </a:solidFill>
                <a:latin typeface="Comic Sans MS"/>
                <a:cs typeface="Comic Sans MS"/>
              </a:rPr>
              <a:t>quickly</a:t>
            </a:r>
            <a:r>
              <a:rPr lang="en-GB" sz="2600" dirty="0">
                <a:latin typeface="Comic Sans MS"/>
                <a:cs typeface="Comic Sans MS"/>
              </a:rPr>
              <a:t>. This means it has a lot of </a:t>
            </a:r>
            <a:r>
              <a:rPr lang="en-GB" sz="2600" b="1" dirty="0">
                <a:solidFill>
                  <a:srgbClr val="7030A0"/>
                </a:solidFill>
                <a:latin typeface="Comic Sans MS"/>
                <a:cs typeface="Comic Sans MS"/>
              </a:rPr>
              <a:t>energy</a:t>
            </a:r>
            <a:r>
              <a:rPr lang="en-GB" sz="2600" dirty="0">
                <a:latin typeface="Comic Sans MS"/>
                <a:cs typeface="Comic Sans MS"/>
              </a:rPr>
              <a:t>. It uses this energy to </a:t>
            </a:r>
            <a:r>
              <a:rPr lang="en-GB" sz="2600" b="1" dirty="0">
                <a:solidFill>
                  <a:srgbClr val="7030A0"/>
                </a:solidFill>
                <a:latin typeface="Comic Sans MS"/>
                <a:cs typeface="Comic Sans MS"/>
              </a:rPr>
              <a:t>erode</a:t>
            </a:r>
            <a:r>
              <a:rPr lang="en-GB" sz="2600" dirty="0">
                <a:latin typeface="Comic Sans MS"/>
                <a:cs typeface="Comic Sans MS"/>
              </a:rPr>
              <a:t> (wear away) the side of the river, creating a </a:t>
            </a:r>
            <a:r>
              <a:rPr lang="en-GB" sz="2600" b="1" dirty="0">
                <a:solidFill>
                  <a:srgbClr val="7030A0"/>
                </a:solidFill>
                <a:latin typeface="Comic Sans MS"/>
                <a:cs typeface="Comic Sans MS"/>
              </a:rPr>
              <a:t>river cliff</a:t>
            </a:r>
            <a:r>
              <a:rPr lang="en-GB" sz="2600" dirty="0">
                <a:latin typeface="Comic Sans MS"/>
                <a:cs typeface="Comic Sans MS"/>
              </a:rPr>
              <a:t>. The bits of rock that have worn away are called </a:t>
            </a:r>
            <a:r>
              <a:rPr lang="en-GB" sz="2600" b="1" dirty="0">
                <a:solidFill>
                  <a:srgbClr val="7030A0"/>
                </a:solidFill>
                <a:latin typeface="Comic Sans MS"/>
                <a:cs typeface="Comic Sans MS"/>
              </a:rPr>
              <a:t>sediment</a:t>
            </a:r>
            <a:r>
              <a:rPr lang="en-GB" sz="2600" dirty="0">
                <a:latin typeface="Comic Sans MS"/>
                <a:cs typeface="Comic Sans MS"/>
              </a:rPr>
              <a:t> and are carried by the river. On the inside of the river, there is much </a:t>
            </a:r>
            <a:r>
              <a:rPr lang="en-GB" sz="2600" b="1" dirty="0">
                <a:solidFill>
                  <a:srgbClr val="7030A0"/>
                </a:solidFill>
                <a:latin typeface="Comic Sans MS"/>
                <a:cs typeface="Comic Sans MS"/>
              </a:rPr>
              <a:t>less</a:t>
            </a:r>
            <a:r>
              <a:rPr lang="en-GB" sz="2600" dirty="0">
                <a:latin typeface="Comic Sans MS"/>
                <a:cs typeface="Comic Sans MS"/>
              </a:rPr>
              <a:t> water and it flows more </a:t>
            </a:r>
            <a:r>
              <a:rPr lang="en-GB" sz="2600" b="1" dirty="0">
                <a:solidFill>
                  <a:srgbClr val="7030A0"/>
                </a:solidFill>
                <a:latin typeface="Comic Sans MS"/>
                <a:cs typeface="Comic Sans MS"/>
              </a:rPr>
              <a:t>slowly</a:t>
            </a:r>
            <a:r>
              <a:rPr lang="en-GB" sz="2600" dirty="0">
                <a:latin typeface="Comic Sans MS"/>
                <a:cs typeface="Comic Sans MS"/>
              </a:rPr>
              <a:t>. This means it has less energy and so it drops off all the bits of rock it was carrying (this is called </a:t>
            </a:r>
            <a:r>
              <a:rPr lang="en-GB" sz="2600" b="1" dirty="0">
                <a:solidFill>
                  <a:srgbClr val="7030A0"/>
                </a:solidFill>
                <a:latin typeface="Comic Sans MS"/>
                <a:cs typeface="Comic Sans MS"/>
              </a:rPr>
              <a:t>deposition</a:t>
            </a:r>
            <a:r>
              <a:rPr lang="en-GB" sz="2600" dirty="0">
                <a:latin typeface="Comic Sans MS"/>
                <a:cs typeface="Comic Sans MS"/>
              </a:rPr>
              <a:t>. The bits of material gather together on the inside of the bend creating a </a:t>
            </a:r>
            <a:r>
              <a:rPr lang="en-GB" sz="2600" b="1" dirty="0">
                <a:solidFill>
                  <a:srgbClr val="7030A0"/>
                </a:solidFill>
                <a:latin typeface="Comic Sans MS"/>
                <a:cs typeface="Comic Sans MS"/>
              </a:rPr>
              <a:t>beach</a:t>
            </a:r>
            <a:r>
              <a:rPr lang="en-GB" sz="2600" dirty="0">
                <a:latin typeface="Comic Sans MS"/>
                <a:cs typeface="Comic Sans MS"/>
              </a:rPr>
              <a:t>. .</a:t>
            </a:r>
            <a:endParaRPr lang="en-US" sz="2600" dirty="0">
              <a:solidFill>
                <a:schemeClr val="tx1"/>
              </a:solidFill>
              <a:latin typeface="Comic Sans MS"/>
              <a:cs typeface="Comic Sans MS"/>
            </a:endParaRPr>
          </a:p>
        </p:txBody>
      </p:sp>
      <p:sp>
        <p:nvSpPr>
          <p:cNvPr id="23" name="AutoShape 1"/>
          <p:cNvSpPr>
            <a:spLocks/>
          </p:cNvSpPr>
          <p:nvPr/>
        </p:nvSpPr>
        <p:spPr bwMode="auto">
          <a:xfrm>
            <a:off x="-6678" y="6254615"/>
            <a:ext cx="9001000" cy="55868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15875"/>
          <a:extLst/>
        </p:spPr>
        <p:style>
          <a:lnRef idx="2">
            <a:schemeClr val="dk1"/>
          </a:lnRef>
          <a:fillRef idx="1">
            <a:schemeClr val="lt1"/>
          </a:fillRef>
          <a:effectRef idx="0">
            <a:schemeClr val="dk1"/>
          </a:effectRef>
          <a:fontRef idx="minor">
            <a:schemeClr val="dk1"/>
          </a:fontRef>
        </p:style>
        <p:txBody>
          <a:bodyPr lIns="0" tIns="0" rIns="0" bIns="0" anchor="ctr"/>
          <a:lstStyle/>
          <a:p>
            <a:pPr>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b="1" dirty="0">
                <a:solidFill>
                  <a:srgbClr val="7030A0"/>
                </a:solidFill>
                <a:latin typeface="Comic Sans MS" charset="0"/>
                <a:cs typeface="Comic Sans MS" charset="0"/>
                <a:sym typeface="Comic Sans MS" charset="0"/>
              </a:rPr>
              <a:t>Word bank:</a:t>
            </a:r>
            <a:r>
              <a:rPr lang="en-US" b="1" dirty="0">
                <a:solidFill>
                  <a:srgbClr val="7030A0"/>
                </a:solidFill>
                <a:latin typeface="Comic Sans MS"/>
                <a:cs typeface="Comic Sans MS" charset="0"/>
              </a:rPr>
              <a:t> </a:t>
            </a:r>
            <a:r>
              <a:rPr lang="en-GB" dirty="0">
                <a:solidFill>
                  <a:srgbClr val="7030A0"/>
                </a:solidFill>
                <a:cs typeface="Comic Sans MS"/>
              </a:rPr>
              <a:t>less, beach, straight</a:t>
            </a:r>
            <a:r>
              <a:rPr lang="en-GB" dirty="0">
                <a:solidFill>
                  <a:srgbClr val="7030A0"/>
                </a:solidFill>
                <a:latin typeface="Comic Sans MS"/>
                <a:cs typeface="Comic Sans MS"/>
              </a:rPr>
              <a:t>	, quickly, erode,</a:t>
            </a:r>
            <a:r>
              <a:rPr lang="en-GB" dirty="0">
                <a:solidFill>
                  <a:srgbClr val="7030A0"/>
                </a:solidFill>
                <a:cs typeface="Comic Sans MS"/>
              </a:rPr>
              <a:t> energy, sediment</a:t>
            </a:r>
            <a:r>
              <a:rPr lang="en-GB" dirty="0">
                <a:solidFill>
                  <a:srgbClr val="7030A0"/>
                </a:solidFill>
                <a:latin typeface="Comic Sans MS"/>
                <a:cs typeface="Comic Sans MS"/>
              </a:rPr>
              <a:t>, </a:t>
            </a:r>
            <a:r>
              <a:rPr lang="en-GB" dirty="0">
                <a:solidFill>
                  <a:srgbClr val="7030A0"/>
                </a:solidFill>
                <a:cs typeface="Comic Sans MS"/>
              </a:rPr>
              <a:t>slowly, large, </a:t>
            </a:r>
            <a:r>
              <a:rPr lang="en-GB" dirty="0">
                <a:solidFill>
                  <a:srgbClr val="7030A0"/>
                </a:solidFill>
                <a:latin typeface="Comic Sans MS"/>
                <a:cs typeface="Comic Sans MS"/>
              </a:rPr>
              <a:t>deposition, </a:t>
            </a:r>
            <a:r>
              <a:rPr lang="en-GB" dirty="0">
                <a:solidFill>
                  <a:srgbClr val="7030A0"/>
                </a:solidFill>
                <a:cs typeface="Comic Sans MS"/>
              </a:rPr>
              <a:t>meanders, river cliff</a:t>
            </a:r>
            <a:endParaRPr lang="en-US" dirty="0">
              <a:solidFill>
                <a:srgbClr val="7030A0"/>
              </a:solidFill>
            </a:endParaRPr>
          </a:p>
        </p:txBody>
      </p:sp>
      <p:sp>
        <p:nvSpPr>
          <p:cNvPr id="27" name="AutoShape 6">
            <a:extLst>
              <a:ext uri="{FF2B5EF4-FFF2-40B4-BE49-F238E27FC236}">
                <a16:creationId xmlns:a16="http://schemas.microsoft.com/office/drawing/2014/main" id="{D7AD25CB-CBF9-4BE8-B8FD-46D667680297}"/>
              </a:ext>
            </a:extLst>
          </p:cNvPr>
          <p:cNvSpPr>
            <a:spLocks/>
          </p:cNvSpPr>
          <p:nvPr/>
        </p:nvSpPr>
        <p:spPr bwMode="auto">
          <a:xfrm>
            <a:off x="105238" y="0"/>
            <a:ext cx="9001000" cy="57606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ln w="57150">
            <a:solidFill>
              <a:schemeClr val="bg1">
                <a:lumMod val="50000"/>
              </a:schemeClr>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defTabSz="914400"/>
            <a:r>
              <a:rPr lang="en-US" sz="1800" b="1" dirty="0">
                <a:latin typeface="Comic Sans MS" charset="0"/>
                <a:cs typeface="Comic Sans MS" charset="0"/>
                <a:sym typeface="Comic Sans MS" charset="0"/>
              </a:rPr>
              <a:t>Task </a:t>
            </a:r>
            <a:r>
              <a:rPr lang="en-US" b="1" dirty="0">
                <a:latin typeface="Comic Sans MS" charset="0"/>
                <a:cs typeface="Comic Sans MS" charset="0"/>
                <a:sym typeface="Comic Sans MS" charset="0"/>
              </a:rPr>
              <a:t>4</a:t>
            </a:r>
            <a:r>
              <a:rPr lang="en-US" sz="1800" b="1" dirty="0">
                <a:latin typeface="Comic Sans MS" charset="0"/>
                <a:cs typeface="Comic Sans MS" charset="0"/>
                <a:sym typeface="Comic Sans MS" charset="0"/>
              </a:rPr>
              <a:t>: </a:t>
            </a:r>
            <a:r>
              <a:rPr lang="en-US" sz="1800" dirty="0">
                <a:latin typeface="Comic Sans MS" charset="0"/>
                <a:cs typeface="Comic Sans MS" charset="0"/>
                <a:sym typeface="Comic Sans MS" charset="0"/>
              </a:rPr>
              <a:t>Copy and complete the sentence to help you to explain how a meander is formed. Use the word box at the bottom to help you. </a:t>
            </a:r>
          </a:p>
        </p:txBody>
      </p:sp>
      <p:sp>
        <p:nvSpPr>
          <p:cNvPr id="2" name="Rectangle 1">
            <a:extLst>
              <a:ext uri="{FF2B5EF4-FFF2-40B4-BE49-F238E27FC236}">
                <a16:creationId xmlns:a16="http://schemas.microsoft.com/office/drawing/2014/main" id="{85E3B78C-4F99-4CB5-9164-43DC7EA65FCB}"/>
              </a:ext>
            </a:extLst>
          </p:cNvPr>
          <p:cNvSpPr/>
          <p:nvPr/>
        </p:nvSpPr>
        <p:spPr>
          <a:xfrm>
            <a:off x="3851920" y="714846"/>
            <a:ext cx="1296144" cy="3378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8" name="Rectangle 27">
            <a:extLst>
              <a:ext uri="{FF2B5EF4-FFF2-40B4-BE49-F238E27FC236}">
                <a16:creationId xmlns:a16="http://schemas.microsoft.com/office/drawing/2014/main" id="{74D4CEBB-608C-49C4-AF67-75CF09DE67FE}"/>
              </a:ext>
            </a:extLst>
          </p:cNvPr>
          <p:cNvSpPr/>
          <p:nvPr/>
        </p:nvSpPr>
        <p:spPr>
          <a:xfrm>
            <a:off x="6156176" y="1052736"/>
            <a:ext cx="1584176" cy="3378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9" name="Rectangle 28">
            <a:extLst>
              <a:ext uri="{FF2B5EF4-FFF2-40B4-BE49-F238E27FC236}">
                <a16:creationId xmlns:a16="http://schemas.microsoft.com/office/drawing/2014/main" id="{F4061795-F289-4997-88BF-9CF0C8C36D3A}"/>
              </a:ext>
            </a:extLst>
          </p:cNvPr>
          <p:cNvSpPr/>
          <p:nvPr/>
        </p:nvSpPr>
        <p:spPr>
          <a:xfrm>
            <a:off x="3059832" y="2299022"/>
            <a:ext cx="936104" cy="3378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0" name="Rectangle 29">
            <a:extLst>
              <a:ext uri="{FF2B5EF4-FFF2-40B4-BE49-F238E27FC236}">
                <a16:creationId xmlns:a16="http://schemas.microsoft.com/office/drawing/2014/main" id="{77474031-F08F-4F73-8BF2-A8A41F7FDEDE}"/>
              </a:ext>
            </a:extLst>
          </p:cNvPr>
          <p:cNvSpPr/>
          <p:nvPr/>
        </p:nvSpPr>
        <p:spPr>
          <a:xfrm>
            <a:off x="5364088" y="2700138"/>
            <a:ext cx="1080120" cy="3378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1" name="Rectangle 30">
            <a:extLst>
              <a:ext uri="{FF2B5EF4-FFF2-40B4-BE49-F238E27FC236}">
                <a16:creationId xmlns:a16="http://schemas.microsoft.com/office/drawing/2014/main" id="{F54031D5-5D9B-4467-BFC4-1A0815D55347}"/>
              </a:ext>
            </a:extLst>
          </p:cNvPr>
          <p:cNvSpPr/>
          <p:nvPr/>
        </p:nvSpPr>
        <p:spPr>
          <a:xfrm>
            <a:off x="107504" y="2700138"/>
            <a:ext cx="1080120" cy="3378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2" name="Rectangle 31">
            <a:extLst>
              <a:ext uri="{FF2B5EF4-FFF2-40B4-BE49-F238E27FC236}">
                <a16:creationId xmlns:a16="http://schemas.microsoft.com/office/drawing/2014/main" id="{3082DAF2-ECCC-4E26-9FD8-CA160CA902F2}"/>
              </a:ext>
            </a:extLst>
          </p:cNvPr>
          <p:cNvSpPr/>
          <p:nvPr/>
        </p:nvSpPr>
        <p:spPr>
          <a:xfrm>
            <a:off x="1685961" y="3091110"/>
            <a:ext cx="941823" cy="3378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3" name="Rectangle 32">
            <a:extLst>
              <a:ext uri="{FF2B5EF4-FFF2-40B4-BE49-F238E27FC236}">
                <a16:creationId xmlns:a16="http://schemas.microsoft.com/office/drawing/2014/main" id="{97E1DFA5-EDC8-4492-AEFA-B65E76A62778}"/>
              </a:ext>
            </a:extLst>
          </p:cNvPr>
          <p:cNvSpPr/>
          <p:nvPr/>
        </p:nvSpPr>
        <p:spPr>
          <a:xfrm>
            <a:off x="1763688" y="3474720"/>
            <a:ext cx="1584176" cy="36016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4" name="Rectangle 33">
            <a:extLst>
              <a:ext uri="{FF2B5EF4-FFF2-40B4-BE49-F238E27FC236}">
                <a16:creationId xmlns:a16="http://schemas.microsoft.com/office/drawing/2014/main" id="{B01F8485-5EDE-4D8A-936C-8AFDF1E730AE}"/>
              </a:ext>
            </a:extLst>
          </p:cNvPr>
          <p:cNvSpPr/>
          <p:nvPr/>
        </p:nvSpPr>
        <p:spPr>
          <a:xfrm>
            <a:off x="2555776" y="3893660"/>
            <a:ext cx="1440160" cy="3378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5" name="Rectangle 34">
            <a:extLst>
              <a:ext uri="{FF2B5EF4-FFF2-40B4-BE49-F238E27FC236}">
                <a16:creationId xmlns:a16="http://schemas.microsoft.com/office/drawing/2014/main" id="{94A822B0-C9E5-4E12-A974-CB7DDCD02D42}"/>
              </a:ext>
            </a:extLst>
          </p:cNvPr>
          <p:cNvSpPr/>
          <p:nvPr/>
        </p:nvSpPr>
        <p:spPr>
          <a:xfrm>
            <a:off x="6444208" y="4231550"/>
            <a:ext cx="648072" cy="3378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6" name="Rectangle 35">
            <a:extLst>
              <a:ext uri="{FF2B5EF4-FFF2-40B4-BE49-F238E27FC236}">
                <a16:creationId xmlns:a16="http://schemas.microsoft.com/office/drawing/2014/main" id="{B14F82F4-CAEC-4E71-807D-2059E967558F}"/>
              </a:ext>
            </a:extLst>
          </p:cNvPr>
          <p:cNvSpPr/>
          <p:nvPr/>
        </p:nvSpPr>
        <p:spPr>
          <a:xfrm>
            <a:off x="2231740" y="4670355"/>
            <a:ext cx="972108" cy="3378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7" name="Rectangle 36">
            <a:extLst>
              <a:ext uri="{FF2B5EF4-FFF2-40B4-BE49-F238E27FC236}">
                <a16:creationId xmlns:a16="http://schemas.microsoft.com/office/drawing/2014/main" id="{4B9D5C96-F4B1-4E92-8402-C52B6FB96A10}"/>
              </a:ext>
            </a:extLst>
          </p:cNvPr>
          <p:cNvSpPr/>
          <p:nvPr/>
        </p:nvSpPr>
        <p:spPr>
          <a:xfrm>
            <a:off x="1115616" y="5447050"/>
            <a:ext cx="1584176" cy="3378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8" name="Rectangle 37">
            <a:extLst>
              <a:ext uri="{FF2B5EF4-FFF2-40B4-BE49-F238E27FC236}">
                <a16:creationId xmlns:a16="http://schemas.microsoft.com/office/drawing/2014/main" id="{FE397E66-B510-44E0-810B-3B6C41701AC1}"/>
              </a:ext>
            </a:extLst>
          </p:cNvPr>
          <p:cNvSpPr/>
          <p:nvPr/>
        </p:nvSpPr>
        <p:spPr>
          <a:xfrm>
            <a:off x="5652120" y="5818498"/>
            <a:ext cx="1080120" cy="3378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7436791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35496" y="620688"/>
            <a:ext cx="9000999" cy="5693866"/>
          </a:xfrm>
          <a:prstGeom prst="rect">
            <a:avLst/>
          </a:prstGeom>
          <a:noFill/>
        </p:spPr>
        <p:txBody>
          <a:bodyPr wrap="square" rtlCol="0">
            <a:spAutoFit/>
          </a:bodyPr>
          <a:lstStyle/>
          <a:p>
            <a:r>
              <a:rPr lang="en-GB" sz="2600" dirty="0">
                <a:latin typeface="Comic Sans MS"/>
                <a:cs typeface="Comic Sans MS"/>
              </a:rPr>
              <a:t>A river rarely flows in a </a:t>
            </a:r>
            <a:r>
              <a:rPr lang="en-GB" sz="2600" b="1" dirty="0">
                <a:solidFill>
                  <a:srgbClr val="7030A0"/>
                </a:solidFill>
                <a:latin typeface="Comic Sans MS"/>
                <a:cs typeface="Comic Sans MS"/>
              </a:rPr>
              <a:t>straight</a:t>
            </a:r>
            <a:r>
              <a:rPr lang="en-GB" sz="2600" dirty="0">
                <a:latin typeface="Comic Sans MS"/>
                <a:cs typeface="Comic Sans MS"/>
              </a:rPr>
              <a:t> line, it usually has lots of big bends in it. We call those bends, </a:t>
            </a:r>
            <a:r>
              <a:rPr lang="en-GB" sz="2600" b="1" dirty="0">
                <a:solidFill>
                  <a:srgbClr val="7030A0"/>
                </a:solidFill>
                <a:latin typeface="Comic Sans MS"/>
                <a:cs typeface="Comic Sans MS"/>
              </a:rPr>
              <a:t>meanders</a:t>
            </a:r>
            <a:r>
              <a:rPr lang="en-GB" sz="2600" dirty="0">
                <a:latin typeface="Comic Sans MS"/>
                <a:cs typeface="Comic Sans MS"/>
              </a:rPr>
              <a:t>. A meander is formed because of the different speed and amount of water in the river. On the outside of a meander there is a </a:t>
            </a:r>
            <a:r>
              <a:rPr lang="en-GB" sz="2600" b="1" dirty="0">
                <a:solidFill>
                  <a:srgbClr val="7030A0"/>
                </a:solidFill>
                <a:latin typeface="Comic Sans MS"/>
                <a:cs typeface="Comic Sans MS"/>
              </a:rPr>
              <a:t>large</a:t>
            </a:r>
            <a:r>
              <a:rPr lang="en-GB" sz="2600" dirty="0">
                <a:latin typeface="Comic Sans MS"/>
                <a:cs typeface="Comic Sans MS"/>
              </a:rPr>
              <a:t> amount of water which flows </a:t>
            </a:r>
            <a:r>
              <a:rPr lang="en-GB" sz="2600" b="1" dirty="0">
                <a:solidFill>
                  <a:srgbClr val="7030A0"/>
                </a:solidFill>
                <a:latin typeface="Comic Sans MS"/>
                <a:cs typeface="Comic Sans MS"/>
              </a:rPr>
              <a:t>quickly</a:t>
            </a:r>
            <a:r>
              <a:rPr lang="en-GB" sz="2600" dirty="0">
                <a:latin typeface="Comic Sans MS"/>
                <a:cs typeface="Comic Sans MS"/>
              </a:rPr>
              <a:t>. This means it has a lot of </a:t>
            </a:r>
            <a:r>
              <a:rPr lang="en-GB" sz="2600" b="1" dirty="0">
                <a:solidFill>
                  <a:srgbClr val="7030A0"/>
                </a:solidFill>
                <a:latin typeface="Comic Sans MS"/>
                <a:cs typeface="Comic Sans MS"/>
              </a:rPr>
              <a:t>energy</a:t>
            </a:r>
            <a:r>
              <a:rPr lang="en-GB" sz="2600" dirty="0">
                <a:latin typeface="Comic Sans MS"/>
                <a:cs typeface="Comic Sans MS"/>
              </a:rPr>
              <a:t>. It uses this energy to </a:t>
            </a:r>
            <a:r>
              <a:rPr lang="en-GB" sz="2600" b="1" dirty="0">
                <a:solidFill>
                  <a:srgbClr val="7030A0"/>
                </a:solidFill>
                <a:latin typeface="Comic Sans MS"/>
                <a:cs typeface="Comic Sans MS"/>
              </a:rPr>
              <a:t>erode</a:t>
            </a:r>
            <a:r>
              <a:rPr lang="en-GB" sz="2600" dirty="0">
                <a:latin typeface="Comic Sans MS"/>
                <a:cs typeface="Comic Sans MS"/>
              </a:rPr>
              <a:t> (wear away) the side of the river, creating a </a:t>
            </a:r>
            <a:r>
              <a:rPr lang="en-GB" sz="2600" b="1" dirty="0">
                <a:solidFill>
                  <a:srgbClr val="7030A0"/>
                </a:solidFill>
                <a:latin typeface="Comic Sans MS"/>
                <a:cs typeface="Comic Sans MS"/>
              </a:rPr>
              <a:t>river cliff</a:t>
            </a:r>
            <a:r>
              <a:rPr lang="en-GB" sz="2600" dirty="0">
                <a:latin typeface="Comic Sans MS"/>
                <a:cs typeface="Comic Sans MS"/>
              </a:rPr>
              <a:t>. The bits of rock that have worn away are called </a:t>
            </a:r>
            <a:r>
              <a:rPr lang="en-GB" sz="2600" b="1" dirty="0">
                <a:solidFill>
                  <a:srgbClr val="7030A0"/>
                </a:solidFill>
                <a:latin typeface="Comic Sans MS"/>
                <a:cs typeface="Comic Sans MS"/>
              </a:rPr>
              <a:t>sediment</a:t>
            </a:r>
            <a:r>
              <a:rPr lang="en-GB" sz="2600" dirty="0">
                <a:latin typeface="Comic Sans MS"/>
                <a:cs typeface="Comic Sans MS"/>
              </a:rPr>
              <a:t> and are carried by the river. On the inside of the river, there is much </a:t>
            </a:r>
            <a:r>
              <a:rPr lang="en-GB" sz="2600" b="1" dirty="0">
                <a:solidFill>
                  <a:srgbClr val="7030A0"/>
                </a:solidFill>
                <a:latin typeface="Comic Sans MS"/>
                <a:cs typeface="Comic Sans MS"/>
              </a:rPr>
              <a:t>less</a:t>
            </a:r>
            <a:r>
              <a:rPr lang="en-GB" sz="2600" dirty="0">
                <a:latin typeface="Comic Sans MS"/>
                <a:cs typeface="Comic Sans MS"/>
              </a:rPr>
              <a:t> water and it flows more </a:t>
            </a:r>
            <a:r>
              <a:rPr lang="en-GB" sz="2600" b="1" dirty="0">
                <a:solidFill>
                  <a:srgbClr val="7030A0"/>
                </a:solidFill>
                <a:latin typeface="Comic Sans MS"/>
                <a:cs typeface="Comic Sans MS"/>
              </a:rPr>
              <a:t>slowly</a:t>
            </a:r>
            <a:r>
              <a:rPr lang="en-GB" sz="2600" dirty="0">
                <a:latin typeface="Comic Sans MS"/>
                <a:cs typeface="Comic Sans MS"/>
              </a:rPr>
              <a:t>. This means it has less energy and so it drops off all the bits of rock it was carrying (this is called </a:t>
            </a:r>
            <a:r>
              <a:rPr lang="en-GB" sz="2600" b="1" dirty="0">
                <a:solidFill>
                  <a:srgbClr val="7030A0"/>
                </a:solidFill>
                <a:latin typeface="Comic Sans MS"/>
                <a:cs typeface="Comic Sans MS"/>
              </a:rPr>
              <a:t>deposition</a:t>
            </a:r>
            <a:r>
              <a:rPr lang="en-GB" sz="2600" dirty="0">
                <a:latin typeface="Comic Sans MS"/>
                <a:cs typeface="Comic Sans MS"/>
              </a:rPr>
              <a:t>. The bits of material gather together on the inside of the bend creating a </a:t>
            </a:r>
            <a:r>
              <a:rPr lang="en-GB" sz="2600" b="1" dirty="0">
                <a:solidFill>
                  <a:srgbClr val="7030A0"/>
                </a:solidFill>
                <a:latin typeface="Comic Sans MS"/>
                <a:cs typeface="Comic Sans MS"/>
              </a:rPr>
              <a:t>beach</a:t>
            </a:r>
            <a:r>
              <a:rPr lang="en-GB" sz="2600" dirty="0">
                <a:latin typeface="Comic Sans MS"/>
                <a:cs typeface="Comic Sans MS"/>
              </a:rPr>
              <a:t>. </a:t>
            </a:r>
            <a:endParaRPr lang="en-US" sz="2600" dirty="0">
              <a:solidFill>
                <a:schemeClr val="tx1"/>
              </a:solidFill>
              <a:latin typeface="Comic Sans MS"/>
              <a:cs typeface="Comic Sans MS"/>
            </a:endParaRPr>
          </a:p>
        </p:txBody>
      </p:sp>
      <p:sp>
        <p:nvSpPr>
          <p:cNvPr id="23" name="AutoShape 1"/>
          <p:cNvSpPr>
            <a:spLocks/>
          </p:cNvSpPr>
          <p:nvPr/>
        </p:nvSpPr>
        <p:spPr bwMode="auto">
          <a:xfrm>
            <a:off x="-6678" y="6254615"/>
            <a:ext cx="9001000" cy="55868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ln w="15875"/>
          <a:extLst/>
        </p:spPr>
        <p:style>
          <a:lnRef idx="2">
            <a:schemeClr val="dk1"/>
          </a:lnRef>
          <a:fillRef idx="1">
            <a:schemeClr val="lt1"/>
          </a:fillRef>
          <a:effectRef idx="0">
            <a:schemeClr val="dk1"/>
          </a:effectRef>
          <a:fontRef idx="minor">
            <a:schemeClr val="dk1"/>
          </a:fontRef>
        </p:style>
        <p:txBody>
          <a:bodyPr lIns="0" tIns="0" rIns="0" bIns="0" anchor="ctr"/>
          <a:lstStyle/>
          <a:p>
            <a:pPr>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 pos="9410700" algn="l"/>
              </a:tabLst>
            </a:pPr>
            <a:r>
              <a:rPr lang="en-US" b="1" dirty="0">
                <a:solidFill>
                  <a:srgbClr val="7030A0"/>
                </a:solidFill>
                <a:latin typeface="Comic Sans MS" charset="0"/>
                <a:cs typeface="Comic Sans MS" charset="0"/>
                <a:sym typeface="Comic Sans MS" charset="0"/>
              </a:rPr>
              <a:t>Word bank:</a:t>
            </a:r>
            <a:r>
              <a:rPr lang="en-US" b="1" dirty="0">
                <a:solidFill>
                  <a:srgbClr val="7030A0"/>
                </a:solidFill>
                <a:latin typeface="Comic Sans MS"/>
                <a:cs typeface="Comic Sans MS" charset="0"/>
              </a:rPr>
              <a:t> </a:t>
            </a:r>
            <a:r>
              <a:rPr lang="en-GB" dirty="0">
                <a:solidFill>
                  <a:srgbClr val="7030A0"/>
                </a:solidFill>
                <a:cs typeface="Comic Sans MS"/>
              </a:rPr>
              <a:t>less, beach, straight</a:t>
            </a:r>
            <a:r>
              <a:rPr lang="en-GB" dirty="0">
                <a:solidFill>
                  <a:srgbClr val="7030A0"/>
                </a:solidFill>
                <a:latin typeface="Comic Sans MS"/>
                <a:cs typeface="Comic Sans MS"/>
              </a:rPr>
              <a:t>	, quickly, erode,</a:t>
            </a:r>
            <a:r>
              <a:rPr lang="en-GB" dirty="0">
                <a:solidFill>
                  <a:srgbClr val="7030A0"/>
                </a:solidFill>
                <a:cs typeface="Comic Sans MS"/>
              </a:rPr>
              <a:t> energy, sediment</a:t>
            </a:r>
            <a:r>
              <a:rPr lang="en-GB" dirty="0">
                <a:solidFill>
                  <a:srgbClr val="7030A0"/>
                </a:solidFill>
                <a:latin typeface="Comic Sans MS"/>
                <a:cs typeface="Comic Sans MS"/>
              </a:rPr>
              <a:t>, </a:t>
            </a:r>
            <a:r>
              <a:rPr lang="en-GB" dirty="0">
                <a:solidFill>
                  <a:srgbClr val="7030A0"/>
                </a:solidFill>
                <a:cs typeface="Comic Sans MS"/>
              </a:rPr>
              <a:t>slowly, large, </a:t>
            </a:r>
            <a:r>
              <a:rPr lang="en-GB" dirty="0">
                <a:solidFill>
                  <a:srgbClr val="7030A0"/>
                </a:solidFill>
                <a:latin typeface="Comic Sans MS"/>
                <a:cs typeface="Comic Sans MS"/>
              </a:rPr>
              <a:t>deposition, </a:t>
            </a:r>
            <a:r>
              <a:rPr lang="en-GB" dirty="0">
                <a:solidFill>
                  <a:srgbClr val="7030A0"/>
                </a:solidFill>
                <a:cs typeface="Comic Sans MS"/>
              </a:rPr>
              <a:t>meanders, river cliff</a:t>
            </a:r>
            <a:endParaRPr lang="en-US" dirty="0">
              <a:solidFill>
                <a:srgbClr val="7030A0"/>
              </a:solidFill>
            </a:endParaRPr>
          </a:p>
        </p:txBody>
      </p:sp>
      <p:sp>
        <p:nvSpPr>
          <p:cNvPr id="17" name="AutoShape 6">
            <a:extLst>
              <a:ext uri="{FF2B5EF4-FFF2-40B4-BE49-F238E27FC236}">
                <a16:creationId xmlns:a16="http://schemas.microsoft.com/office/drawing/2014/main" id="{90755C43-D6FF-4A34-9D4A-04F38CE5EBE0}"/>
              </a:ext>
            </a:extLst>
          </p:cNvPr>
          <p:cNvSpPr>
            <a:spLocks/>
          </p:cNvSpPr>
          <p:nvPr/>
        </p:nvSpPr>
        <p:spPr bwMode="auto">
          <a:xfrm>
            <a:off x="105238" y="0"/>
            <a:ext cx="9001000" cy="57606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ln w="57150">
            <a:solidFill>
              <a:schemeClr val="bg1">
                <a:lumMod val="50000"/>
              </a:schemeClr>
            </a:solidFill>
          </a:ln>
          <a:extLst/>
        </p:spPr>
        <p:style>
          <a:lnRef idx="2">
            <a:schemeClr val="dk1"/>
          </a:lnRef>
          <a:fillRef idx="1">
            <a:schemeClr val="lt1"/>
          </a:fillRef>
          <a:effectRef idx="0">
            <a:schemeClr val="dk1"/>
          </a:effectRef>
          <a:fontRef idx="minor">
            <a:schemeClr val="dk1"/>
          </a:fontRef>
        </p:style>
        <p:txBody>
          <a:bodyPr lIns="0" tIns="0" rIns="0" bIns="0" anchor="ctr"/>
          <a:lstStyle/>
          <a:p>
            <a:pPr defTabSz="914400"/>
            <a:r>
              <a:rPr lang="en-US" sz="2400" b="1" dirty="0">
                <a:solidFill>
                  <a:srgbClr val="7030A0"/>
                </a:solidFill>
                <a:latin typeface="Comic Sans MS" charset="0"/>
                <a:cs typeface="Comic Sans MS" charset="0"/>
                <a:sym typeface="Comic Sans MS" charset="0"/>
              </a:rPr>
              <a:t>Check your answers:</a:t>
            </a:r>
            <a:endParaRPr lang="en-US" sz="2400" dirty="0">
              <a:solidFill>
                <a:srgbClr val="7030A0"/>
              </a:solidFill>
              <a:latin typeface="Comic Sans MS" charset="0"/>
              <a:cs typeface="Comic Sans MS" charset="0"/>
              <a:sym typeface="Comic Sans MS" charset="0"/>
            </a:endParaRPr>
          </a:p>
        </p:txBody>
      </p:sp>
    </p:spTree>
    <p:extLst>
      <p:ext uri="{BB962C8B-B14F-4D97-AF65-F5344CB8AC3E}">
        <p14:creationId xmlns:p14="http://schemas.microsoft.com/office/powerpoint/2010/main" val="10857049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sz="3200" dirty="0">
                <a:solidFill>
                  <a:srgbClr val="000000"/>
                </a:solidFill>
              </a:rPr>
              <a:t>If the processes we’ve talked about keeps occurring, what do you think will happen eventually?</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89659" y="1753446"/>
            <a:ext cx="5140533" cy="3351107"/>
          </a:xfrm>
        </p:spPr>
      </p:pic>
      <p:grpSp>
        <p:nvGrpSpPr>
          <p:cNvPr id="5" name="Group 4"/>
          <p:cNvGrpSpPr/>
          <p:nvPr/>
        </p:nvGrpSpPr>
        <p:grpSpPr>
          <a:xfrm>
            <a:off x="1799702" y="6243784"/>
            <a:ext cx="7367606" cy="525146"/>
            <a:chOff x="1797320" y="3103944"/>
            <a:chExt cx="5950233" cy="1194310"/>
          </a:xfrm>
        </p:grpSpPr>
        <p:sp>
          <p:nvSpPr>
            <p:cNvPr id="6" name="Pentagon 5"/>
            <p:cNvSpPr/>
            <p:nvPr/>
          </p:nvSpPr>
          <p:spPr>
            <a:xfrm rot="10800000">
              <a:off x="1797320" y="3103944"/>
              <a:ext cx="5950233" cy="1194310"/>
            </a:xfrm>
            <a:prstGeom prst="homePlate">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7" name="Pentagon 4"/>
            <p:cNvSpPr txBox="1"/>
            <p:nvPr/>
          </p:nvSpPr>
          <p:spPr>
            <a:xfrm rot="21600000">
              <a:off x="2095897" y="3103944"/>
              <a:ext cx="5651656" cy="119431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26658" tIns="95250" rIns="177800" bIns="95250" numCol="1" spcCol="1270" anchor="ctr" anchorCtr="0">
              <a:noAutofit/>
            </a:bodyPr>
            <a:lstStyle/>
            <a:p>
              <a:pPr lvl="0" algn="ctr" defTabSz="1111250">
                <a:lnSpc>
                  <a:spcPct val="90000"/>
                </a:lnSpc>
                <a:spcBef>
                  <a:spcPct val="0"/>
                </a:spcBef>
                <a:spcAft>
                  <a:spcPct val="35000"/>
                </a:spcAft>
              </a:pPr>
              <a:r>
                <a:rPr lang="en-GB" sz="2000" b="1" kern="1200" dirty="0">
                  <a:solidFill>
                    <a:schemeClr val="tx1"/>
                  </a:solidFill>
                </a:rPr>
                <a:t>Predict </a:t>
              </a:r>
              <a:r>
                <a:rPr lang="en-GB" sz="2000" b="0" kern="1200" dirty="0">
                  <a:solidFill>
                    <a:schemeClr val="tx1"/>
                  </a:solidFill>
                </a:rPr>
                <a:t>what might happen in the future if meanders keep growing</a:t>
              </a:r>
            </a:p>
          </p:txBody>
        </p:sp>
      </p:grpSp>
      <p:sp>
        <p:nvSpPr>
          <p:cNvPr id="8" name="Content Placeholder 1">
            <a:extLst>
              <a:ext uri="{FF2B5EF4-FFF2-40B4-BE49-F238E27FC236}">
                <a16:creationId xmlns:a16="http://schemas.microsoft.com/office/drawing/2014/main" id="{782D7A9E-C35E-4FDA-8FD3-9C18AA195BCD}"/>
              </a:ext>
            </a:extLst>
          </p:cNvPr>
          <p:cNvSpPr txBox="1">
            <a:spLocks/>
          </p:cNvSpPr>
          <p:nvPr/>
        </p:nvSpPr>
        <p:spPr>
          <a:xfrm>
            <a:off x="0" y="5167310"/>
            <a:ext cx="8765553" cy="823162"/>
          </a:xfrm>
          <a:prstGeom prst="rect">
            <a:avLst/>
          </a:prstGeom>
        </p:spPr>
        <p:txBody>
          <a:bodyPr vert="horz" lIns="91440" tIns="45720" rIns="91440" bIns="45720" rtlCol="0">
            <a:normAutofit fontScale="92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sz="2000" dirty="0">
              <a:hlinkClick r:id="rId3"/>
            </a:endParaRPr>
          </a:p>
          <a:p>
            <a:r>
              <a:rPr lang="en-GB" sz="2000" dirty="0">
                <a:hlinkClick r:id="rId3"/>
              </a:rPr>
              <a:t>http://www.cleo.net.uk/resources/displayframe.php?src=309/consultants_resources/_files/meander4.swf</a:t>
            </a:r>
            <a:r>
              <a:rPr lang="en-GB" sz="2000" dirty="0"/>
              <a:t>  </a:t>
            </a:r>
          </a:p>
          <a:p>
            <a:endParaRPr lang="en-GB" sz="2000" dirty="0"/>
          </a:p>
        </p:txBody>
      </p:sp>
      <p:sp>
        <p:nvSpPr>
          <p:cNvPr id="2" name="Speech Bubble: Oval 1">
            <a:extLst>
              <a:ext uri="{FF2B5EF4-FFF2-40B4-BE49-F238E27FC236}">
                <a16:creationId xmlns:a16="http://schemas.microsoft.com/office/drawing/2014/main" id="{8A935AAD-6349-418D-9784-DF40022510F0}"/>
              </a:ext>
            </a:extLst>
          </p:cNvPr>
          <p:cNvSpPr/>
          <p:nvPr/>
        </p:nvSpPr>
        <p:spPr>
          <a:xfrm>
            <a:off x="413808" y="2564904"/>
            <a:ext cx="2862048" cy="2160240"/>
          </a:xfrm>
          <a:prstGeom prst="wedgeEllipseCallout">
            <a:avLst>
              <a:gd name="adj1" fmla="val -11268"/>
              <a:gd name="adj2" fmla="val 77695"/>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2000" dirty="0"/>
              <a:t>Watch the video and see if you can come up with any ideas…</a:t>
            </a:r>
          </a:p>
        </p:txBody>
      </p:sp>
    </p:spTree>
    <p:extLst>
      <p:ext uri="{BB962C8B-B14F-4D97-AF65-F5344CB8AC3E}">
        <p14:creationId xmlns:p14="http://schemas.microsoft.com/office/powerpoint/2010/main" val="14705456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1520" y="338328"/>
            <a:ext cx="8774898" cy="6115008"/>
          </a:xfrm>
        </p:spPr>
      </p:pic>
      <p:sp>
        <p:nvSpPr>
          <p:cNvPr id="7" name="Right Arrow 6"/>
          <p:cNvSpPr/>
          <p:nvPr/>
        </p:nvSpPr>
        <p:spPr>
          <a:xfrm rot="1276377">
            <a:off x="751221" y="411871"/>
            <a:ext cx="3614157" cy="21238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t>Oxbow Lake</a:t>
            </a:r>
          </a:p>
        </p:txBody>
      </p:sp>
      <p:grpSp>
        <p:nvGrpSpPr>
          <p:cNvPr id="8" name="Group 7"/>
          <p:cNvGrpSpPr/>
          <p:nvPr/>
        </p:nvGrpSpPr>
        <p:grpSpPr>
          <a:xfrm>
            <a:off x="1799702" y="6243784"/>
            <a:ext cx="7367606" cy="525146"/>
            <a:chOff x="1797320" y="3103944"/>
            <a:chExt cx="5950233" cy="1194310"/>
          </a:xfrm>
        </p:grpSpPr>
        <p:sp>
          <p:nvSpPr>
            <p:cNvPr id="9" name="Pentagon 8"/>
            <p:cNvSpPr/>
            <p:nvPr/>
          </p:nvSpPr>
          <p:spPr>
            <a:xfrm rot="10800000">
              <a:off x="1797320" y="3103944"/>
              <a:ext cx="5950233" cy="1194310"/>
            </a:xfrm>
            <a:prstGeom prst="homePlate">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Pentagon 4"/>
            <p:cNvSpPr txBox="1"/>
            <p:nvPr/>
          </p:nvSpPr>
          <p:spPr>
            <a:xfrm rot="21600000">
              <a:off x="2095897" y="3103944"/>
              <a:ext cx="5651656" cy="119431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26658" tIns="95250" rIns="177800" bIns="95250" numCol="1" spcCol="1270" anchor="ctr" anchorCtr="0">
              <a:noAutofit/>
            </a:bodyPr>
            <a:lstStyle/>
            <a:p>
              <a:pPr lvl="0" algn="ctr" defTabSz="1111250">
                <a:lnSpc>
                  <a:spcPct val="90000"/>
                </a:lnSpc>
                <a:spcBef>
                  <a:spcPct val="0"/>
                </a:spcBef>
                <a:spcAft>
                  <a:spcPct val="35000"/>
                </a:spcAft>
              </a:pPr>
              <a:r>
                <a:rPr lang="en-GB" sz="2000" b="1" kern="1200" dirty="0">
                  <a:solidFill>
                    <a:schemeClr val="tx1"/>
                  </a:solidFill>
                </a:rPr>
                <a:t>Predict </a:t>
              </a:r>
              <a:r>
                <a:rPr lang="en-GB" sz="2000" b="0" kern="1200" dirty="0">
                  <a:solidFill>
                    <a:schemeClr val="tx1"/>
                  </a:solidFill>
                </a:rPr>
                <a:t>what might happen in the future if meanders keep growing</a:t>
              </a:r>
            </a:p>
          </p:txBody>
        </p:sp>
      </p:grpSp>
    </p:spTree>
    <p:extLst>
      <p:ext uri="{BB962C8B-B14F-4D97-AF65-F5344CB8AC3E}">
        <p14:creationId xmlns:p14="http://schemas.microsoft.com/office/powerpoint/2010/main" val="30000679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86E6D6A-56CF-4F18-881F-7041D56FFB9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20845" b="3508"/>
          <a:stretch/>
        </p:blipFill>
        <p:spPr>
          <a:xfrm>
            <a:off x="108215" y="1052736"/>
            <a:ext cx="9035785" cy="5131889"/>
          </a:xfrm>
        </p:spPr>
      </p:pic>
      <p:sp>
        <p:nvSpPr>
          <p:cNvPr id="6" name="AutoShape 6">
            <a:extLst>
              <a:ext uri="{FF2B5EF4-FFF2-40B4-BE49-F238E27FC236}">
                <a16:creationId xmlns:a16="http://schemas.microsoft.com/office/drawing/2014/main" id="{0F1FFF58-55DF-4CCB-A97E-538CBC6370B2}"/>
              </a:ext>
            </a:extLst>
          </p:cNvPr>
          <p:cNvSpPr>
            <a:spLocks/>
          </p:cNvSpPr>
          <p:nvPr/>
        </p:nvSpPr>
        <p:spPr bwMode="auto">
          <a:xfrm>
            <a:off x="84617" y="260648"/>
            <a:ext cx="9001000" cy="57606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ln w="57150">
            <a:solidFill>
              <a:srgbClr val="FFC000"/>
            </a:solidFill>
          </a:ln>
          <a:extLst/>
        </p:spPr>
        <p:style>
          <a:lnRef idx="2">
            <a:schemeClr val="dk1"/>
          </a:lnRef>
          <a:fillRef idx="1">
            <a:schemeClr val="lt1"/>
          </a:fillRef>
          <a:effectRef idx="0">
            <a:schemeClr val="dk1"/>
          </a:effectRef>
          <a:fontRef idx="minor">
            <a:schemeClr val="dk1"/>
          </a:fontRef>
        </p:style>
        <p:txBody>
          <a:bodyPr lIns="0" tIns="0" rIns="0" bIns="0" anchor="ctr"/>
          <a:lstStyle/>
          <a:p>
            <a:r>
              <a:rPr lang="en-US" sz="1800" b="1" dirty="0">
                <a:latin typeface="Comic Sans MS" charset="0"/>
                <a:cs typeface="Comic Sans MS" charset="0"/>
                <a:sym typeface="Comic Sans MS" charset="0"/>
              </a:rPr>
              <a:t>Task 5: </a:t>
            </a:r>
            <a:r>
              <a:rPr lang="en-GB" dirty="0"/>
              <a:t>Draw the following diagrams and add labels to explain how the oxbow lake was created…</a:t>
            </a:r>
            <a:endParaRPr lang="en-US" sz="1800" dirty="0">
              <a:latin typeface="Comic Sans MS" charset="0"/>
              <a:cs typeface="Comic Sans MS" charset="0"/>
              <a:sym typeface="Comic Sans MS" charset="0"/>
            </a:endParaRPr>
          </a:p>
        </p:txBody>
      </p:sp>
    </p:spTree>
    <p:extLst>
      <p:ext uri="{BB962C8B-B14F-4D97-AF65-F5344CB8AC3E}">
        <p14:creationId xmlns:p14="http://schemas.microsoft.com/office/powerpoint/2010/main" val="16981415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A6527CE3-4F4D-45FE-A9C1-ACC5EF30A311}"/>
              </a:ext>
            </a:extLst>
          </p:cNvPr>
          <p:cNvPicPr>
            <a:picLocks noChangeAspect="1"/>
          </p:cNvPicPr>
          <p:nvPr/>
        </p:nvPicPr>
        <p:blipFill rotWithShape="1">
          <a:blip r:embed="rId2">
            <a:extLst>
              <a:ext uri="{28A0092B-C50C-407E-A947-70E740481C1C}">
                <a14:useLocalDpi xmlns:a14="http://schemas.microsoft.com/office/drawing/2010/main" val="0"/>
              </a:ext>
            </a:extLst>
          </a:blip>
          <a:srcRect t="20845" b="3508"/>
          <a:stretch/>
        </p:blipFill>
        <p:spPr>
          <a:xfrm>
            <a:off x="639652" y="1412776"/>
            <a:ext cx="8528643" cy="4843857"/>
          </a:xfrm>
          <a:prstGeom prst="rect">
            <a:avLst/>
          </a:prstGeom>
        </p:spPr>
      </p:pic>
      <p:sp>
        <p:nvSpPr>
          <p:cNvPr id="7" name="Callout: Line 6">
            <a:extLst>
              <a:ext uri="{FF2B5EF4-FFF2-40B4-BE49-F238E27FC236}">
                <a16:creationId xmlns:a16="http://schemas.microsoft.com/office/drawing/2014/main" id="{0741A9D2-AE78-4EAE-B7B9-76B17ABC6563}"/>
              </a:ext>
            </a:extLst>
          </p:cNvPr>
          <p:cNvSpPr/>
          <p:nvPr/>
        </p:nvSpPr>
        <p:spPr>
          <a:xfrm>
            <a:off x="395536" y="404664"/>
            <a:ext cx="2376264" cy="1296144"/>
          </a:xfrm>
          <a:prstGeom prst="borderCallout1">
            <a:avLst>
              <a:gd name="adj1" fmla="val 99066"/>
              <a:gd name="adj2" fmla="val 65076"/>
              <a:gd name="adj3" fmla="val 165682"/>
              <a:gd name="adj4" fmla="val 77109"/>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solidFill>
                  <a:srgbClr val="7030A0"/>
                </a:solidFill>
              </a:rPr>
              <a:t>The fast water is eroding the outside of the bend making it bigger.</a:t>
            </a:r>
          </a:p>
        </p:txBody>
      </p:sp>
      <p:sp>
        <p:nvSpPr>
          <p:cNvPr id="8" name="Callout: Line 7">
            <a:extLst>
              <a:ext uri="{FF2B5EF4-FFF2-40B4-BE49-F238E27FC236}">
                <a16:creationId xmlns:a16="http://schemas.microsoft.com/office/drawing/2014/main" id="{4EC4D6C1-CC84-4BF4-9600-A1F0969D4C95}"/>
              </a:ext>
            </a:extLst>
          </p:cNvPr>
          <p:cNvSpPr/>
          <p:nvPr/>
        </p:nvSpPr>
        <p:spPr>
          <a:xfrm>
            <a:off x="-33638" y="3284984"/>
            <a:ext cx="2376264" cy="1440160"/>
          </a:xfrm>
          <a:prstGeom prst="borderCallout1">
            <a:avLst>
              <a:gd name="adj1" fmla="val 45884"/>
              <a:gd name="adj2" fmla="val 100597"/>
              <a:gd name="adj3" fmla="val 26757"/>
              <a:gd name="adj4" fmla="val 122102"/>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solidFill>
                  <a:srgbClr val="7030A0"/>
                </a:solidFill>
              </a:rPr>
              <a:t>The slow water is depositing sediment creating little beaches on the inside of the bend.</a:t>
            </a:r>
          </a:p>
        </p:txBody>
      </p:sp>
      <p:sp>
        <p:nvSpPr>
          <p:cNvPr id="9" name="Callout: Line 8">
            <a:extLst>
              <a:ext uri="{FF2B5EF4-FFF2-40B4-BE49-F238E27FC236}">
                <a16:creationId xmlns:a16="http://schemas.microsoft.com/office/drawing/2014/main" id="{A8F6F391-192A-4E53-87BE-1B70D1494D1E}"/>
              </a:ext>
            </a:extLst>
          </p:cNvPr>
          <p:cNvSpPr/>
          <p:nvPr/>
        </p:nvSpPr>
        <p:spPr>
          <a:xfrm>
            <a:off x="3593783" y="116632"/>
            <a:ext cx="2376264" cy="1656184"/>
          </a:xfrm>
          <a:prstGeom prst="borderCallout1">
            <a:avLst>
              <a:gd name="adj1" fmla="val 99066"/>
              <a:gd name="adj2" fmla="val 65076"/>
              <a:gd name="adj3" fmla="val 208861"/>
              <a:gd name="adj4" fmla="val 28564"/>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solidFill>
                  <a:srgbClr val="7030A0"/>
                </a:solidFill>
              </a:rPr>
              <a:t>The outsides of the meander are being eroded so much that they are getting closer to each other,</a:t>
            </a:r>
          </a:p>
        </p:txBody>
      </p:sp>
      <p:sp>
        <p:nvSpPr>
          <p:cNvPr id="10" name="Callout: Line 9">
            <a:extLst>
              <a:ext uri="{FF2B5EF4-FFF2-40B4-BE49-F238E27FC236}">
                <a16:creationId xmlns:a16="http://schemas.microsoft.com/office/drawing/2014/main" id="{2F7DE096-ECA6-4D48-86BA-18393D68889D}"/>
              </a:ext>
            </a:extLst>
          </p:cNvPr>
          <p:cNvSpPr/>
          <p:nvPr/>
        </p:nvSpPr>
        <p:spPr>
          <a:xfrm>
            <a:off x="2627784" y="5805264"/>
            <a:ext cx="3960440" cy="936104"/>
          </a:xfrm>
          <a:prstGeom prst="borderCallout1">
            <a:avLst>
              <a:gd name="adj1" fmla="val -1447"/>
              <a:gd name="adj2" fmla="val 48345"/>
              <a:gd name="adj3" fmla="val -226460"/>
              <a:gd name="adj4" fmla="val 41640"/>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solidFill>
                  <a:srgbClr val="7030A0"/>
                </a:solidFill>
              </a:rPr>
              <a:t>If the river floods, it will take the shortest route and go straight over the close bends.</a:t>
            </a:r>
          </a:p>
        </p:txBody>
      </p:sp>
      <p:sp>
        <p:nvSpPr>
          <p:cNvPr id="11" name="Callout: Line 10">
            <a:extLst>
              <a:ext uri="{FF2B5EF4-FFF2-40B4-BE49-F238E27FC236}">
                <a16:creationId xmlns:a16="http://schemas.microsoft.com/office/drawing/2014/main" id="{3C5CF1E0-A4F0-4D93-998B-ABD78E80DD69}"/>
              </a:ext>
            </a:extLst>
          </p:cNvPr>
          <p:cNvSpPr/>
          <p:nvPr/>
        </p:nvSpPr>
        <p:spPr>
          <a:xfrm>
            <a:off x="6596405" y="116632"/>
            <a:ext cx="2376264" cy="1656184"/>
          </a:xfrm>
          <a:prstGeom prst="borderCallout1">
            <a:avLst>
              <a:gd name="adj1" fmla="val 99066"/>
              <a:gd name="adj2" fmla="val 65076"/>
              <a:gd name="adj3" fmla="val 201867"/>
              <a:gd name="adj4" fmla="val -6545"/>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solidFill>
                  <a:srgbClr val="7030A0"/>
                </a:solidFill>
              </a:rPr>
              <a:t>Eventually, the close bends will erode until they form a new course for the water to travel straight down. </a:t>
            </a:r>
          </a:p>
        </p:txBody>
      </p:sp>
      <p:sp>
        <p:nvSpPr>
          <p:cNvPr id="12" name="Callout: Line 11">
            <a:extLst>
              <a:ext uri="{FF2B5EF4-FFF2-40B4-BE49-F238E27FC236}">
                <a16:creationId xmlns:a16="http://schemas.microsoft.com/office/drawing/2014/main" id="{339A2E88-ECBE-4F4D-BE22-BC475558D1FC}"/>
              </a:ext>
            </a:extLst>
          </p:cNvPr>
          <p:cNvSpPr/>
          <p:nvPr/>
        </p:nvSpPr>
        <p:spPr>
          <a:xfrm>
            <a:off x="6690127" y="5445224"/>
            <a:ext cx="2376264" cy="1296144"/>
          </a:xfrm>
          <a:prstGeom prst="borderCallout1">
            <a:avLst>
              <a:gd name="adj1" fmla="val -1132"/>
              <a:gd name="adj2" fmla="val 56153"/>
              <a:gd name="adj3" fmla="val -143092"/>
              <a:gd name="adj4" fmla="val 36955"/>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solidFill>
                  <a:srgbClr val="7030A0"/>
                </a:solidFill>
              </a:rPr>
              <a:t>The old meander is totally cut off from the river and is now an </a:t>
            </a:r>
            <a:r>
              <a:rPr lang="en-GB" b="1" dirty="0">
                <a:solidFill>
                  <a:srgbClr val="7030A0"/>
                </a:solidFill>
              </a:rPr>
              <a:t>oxbow lake</a:t>
            </a:r>
            <a:r>
              <a:rPr lang="en-GB" dirty="0">
                <a:solidFill>
                  <a:srgbClr val="7030A0"/>
                </a:solidFill>
              </a:rPr>
              <a:t>.</a:t>
            </a:r>
          </a:p>
        </p:txBody>
      </p:sp>
    </p:spTree>
    <p:extLst>
      <p:ext uri="{BB962C8B-B14F-4D97-AF65-F5344CB8AC3E}">
        <p14:creationId xmlns:p14="http://schemas.microsoft.com/office/powerpoint/2010/main" val="14302706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Jo">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593</TotalTime>
  <Words>1356</Words>
  <Application>Microsoft Office PowerPoint</Application>
  <PresentationFormat>On-screen Show (4:3)</PresentationFormat>
  <Paragraphs>141</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Comic Sans MS</vt:lpstr>
      <vt:lpstr>Helvetica</vt:lpstr>
      <vt:lpstr>Office Theme</vt:lpstr>
      <vt:lpstr>How are Meanders Formed?</vt:lpstr>
      <vt:lpstr>What is a meander?</vt:lpstr>
      <vt:lpstr>PowerPoint Presentation</vt:lpstr>
      <vt:lpstr>PowerPoint Presentation</vt:lpstr>
      <vt:lpstr>So what does the fast and slow water do?</vt:lpstr>
      <vt:lpstr>PowerPoint Presentation</vt:lpstr>
      <vt:lpstr>PowerPoint Presentation</vt:lpstr>
      <vt:lpstr>Let’s have a look at what the meander looks like on the inside of the river…</vt:lpstr>
      <vt:lpstr>PowerPoint Presentation</vt:lpstr>
      <vt:lpstr>PowerPoint Presentation</vt:lpstr>
      <vt:lpstr>PowerPoint Presentation</vt:lpstr>
      <vt:lpstr>PowerPoint Presentation</vt:lpstr>
      <vt:lpstr>PowerPoint Presentation</vt:lpstr>
      <vt:lpstr>If the processes we’ve talked about keeps occurring, what do you think will happen eventually?</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Meanders</dc:title>
  <dc:creator>Uss</dc:creator>
  <cp:lastModifiedBy>J Hyland</cp:lastModifiedBy>
  <cp:revision>41</cp:revision>
  <dcterms:created xsi:type="dcterms:W3CDTF">2014-11-14T18:12:33Z</dcterms:created>
  <dcterms:modified xsi:type="dcterms:W3CDTF">2020-04-27T13:00:11Z</dcterms:modified>
</cp:coreProperties>
</file>